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79" r:id="rId2"/>
    <p:sldId id="490" r:id="rId3"/>
    <p:sldId id="492" r:id="rId4"/>
    <p:sldId id="496" r:id="rId5"/>
    <p:sldId id="497" r:id="rId6"/>
    <p:sldId id="499" r:id="rId7"/>
    <p:sldId id="506" r:id="rId8"/>
    <p:sldId id="503" r:id="rId9"/>
    <p:sldId id="505" r:id="rId10"/>
    <p:sldId id="504" r:id="rId1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B4FFFF"/>
    <a:srgbClr val="E46C0A"/>
    <a:srgbClr val="000000"/>
    <a:srgbClr val="558ED5"/>
    <a:srgbClr val="3CAAFA"/>
    <a:srgbClr val="64AADC"/>
    <a:srgbClr val="55C8D5"/>
    <a:srgbClr val="190F9D"/>
    <a:srgbClr val="006600"/>
    <a:srgbClr val="3399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095" autoAdjust="0"/>
    <p:restoredTop sz="70944" autoAdjust="0"/>
  </p:normalViewPr>
  <p:slideViewPr>
    <p:cSldViewPr snapToGrid="0" showGuides="1">
      <p:cViewPr>
        <p:scale>
          <a:sx n="45" d="100"/>
          <a:sy n="45" d="100"/>
        </p:scale>
        <p:origin x="-2309" y="-360"/>
      </p:cViewPr>
      <p:guideLst>
        <p:guide orient="horz" pos="4319"/>
        <p:guide orient="horz" pos="1220"/>
        <p:guide orient="horz" pos="1350"/>
        <p:guide orient="horz" pos="2770"/>
        <p:guide orient="horz" pos="3834"/>
        <p:guide orient="horz" pos="1496"/>
        <p:guide orient="horz" pos="2509"/>
        <p:guide pos="4169"/>
        <p:guide pos="3215"/>
        <p:guide pos="1721"/>
        <p:guide pos="873"/>
        <p:guide pos="5482"/>
        <p:guide pos="4745"/>
        <p:guide pos="3686"/>
        <p:guide pos="193"/>
      </p:guideLst>
    </p:cSldViewPr>
  </p:slideViewPr>
  <p:outlineViewPr>
    <p:cViewPr>
      <p:scale>
        <a:sx n="33" d="100"/>
        <a:sy n="33" d="100"/>
      </p:scale>
      <p:origin x="0" y="1161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5" y="0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r">
              <a:defRPr sz="1100"/>
            </a:lvl1pPr>
          </a:lstStyle>
          <a:p>
            <a:fld id="{EA0AB4F4-DC06-4C56-9903-A37BAD7F5659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8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5" y="8830658"/>
            <a:ext cx="3038145" cy="464206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r">
              <a:defRPr sz="1100"/>
            </a:lvl1pPr>
          </a:lstStyle>
          <a:p>
            <a:fld id="{2ABD23BE-4C1F-48F6-9AC3-3CCA7731BD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5" y="0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0" tIns="46076" rIns="92150" bIns="4607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4" y="4416099"/>
            <a:ext cx="5607712" cy="4182457"/>
          </a:xfrm>
          <a:prstGeom prst="rect">
            <a:avLst/>
          </a:prstGeom>
        </p:spPr>
        <p:txBody>
          <a:bodyPr vert="horz" lIns="92150" tIns="46076" rIns="92150" bIns="4607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8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5" y="8830658"/>
            <a:ext cx="3038145" cy="464206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Comment – The case</a:t>
            </a:r>
            <a:r>
              <a:rPr lang="en-US" baseline="0" dirty="0" smtClean="0"/>
              <a:t> in which I participated is used only as an example. </a:t>
            </a:r>
            <a:endParaRPr lang="en-US" baseline="0" dirty="0" smtClean="0"/>
          </a:p>
          <a:p>
            <a:r>
              <a:rPr lang="en-US" baseline="0" dirty="0" smtClean="0"/>
              <a:t>The </a:t>
            </a:r>
            <a:r>
              <a:rPr lang="en-US" baseline="0" dirty="0" smtClean="0"/>
              <a:t>talk isn’t about that case, not about what happened or </a:t>
            </a:r>
            <a:r>
              <a:rPr lang="en-US" baseline="0" dirty="0" smtClean="0"/>
              <a:t>whether </a:t>
            </a:r>
            <a:r>
              <a:rPr lang="en-US" baseline="0" dirty="0" smtClean="0"/>
              <a:t>the </a:t>
            </a:r>
            <a:r>
              <a:rPr lang="en-US" baseline="0" dirty="0" smtClean="0"/>
              <a:t>verdict was correct. (I don’t know).</a:t>
            </a:r>
          </a:p>
          <a:p>
            <a:r>
              <a:rPr lang="en-US" baseline="0" dirty="0" smtClean="0"/>
              <a:t>Prolific Florida DNA consultant Dr. Kevin </a:t>
            </a:r>
            <a:r>
              <a:rPr lang="en-US" baseline="0" dirty="0" err="1" smtClean="0"/>
              <a:t>McElfresh</a:t>
            </a:r>
            <a:r>
              <a:rPr lang="en-US" baseline="0" dirty="0" smtClean="0"/>
              <a:t> employs as LR a number which he calculates in very simple way.</a:t>
            </a:r>
          </a:p>
          <a:p>
            <a:r>
              <a:rPr lang="en-US" baseline="0" dirty="0" smtClean="0"/>
              <a:t>If also correct, the method would achieve the “simple yet valid” holy grail of mixture analysis.</a:t>
            </a:r>
          </a:p>
          <a:p>
            <a:r>
              <a:rPr lang="en-US" baseline="0" dirty="0" smtClean="0"/>
              <a:t>It’s obviously, and dangerously, wrong.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2009 NRC report </a:t>
            </a:r>
            <a:r>
              <a:rPr lang="en-US" baseline="0" dirty="0" smtClean="0"/>
              <a:t>praised the practice of forensic DNA, especially in comparison with the other forensic science modalities.</a:t>
            </a:r>
          </a:p>
          <a:p>
            <a:r>
              <a:rPr lang="en-US" baseline="0" dirty="0" smtClean="0"/>
              <a:t>Experts in fingerprint, hair, or even bite mark would testify that a similarity constituted very strong, even certain, evidence of identity. </a:t>
            </a:r>
          </a:p>
          <a:p>
            <a:r>
              <a:rPr lang="en-US" baseline="0" dirty="0" smtClean="0"/>
              <a:t>Eventually it became clear that in effect the expert culture was to quantify strength of evidence intuitively based on personal experience.</a:t>
            </a:r>
          </a:p>
          <a:p>
            <a:r>
              <a:rPr lang="en-US" baseline="0" dirty="0" smtClean="0"/>
              <a:t>Accumulation of examples and studies showing that expert intuition exaggerates, errs, and works by confirmation bias.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DNA escaped the same bad reputation because it quantifies.</a:t>
            </a:r>
          </a:p>
          <a:p>
            <a:r>
              <a:rPr lang="en-US" baseline="0" dirty="0" smtClean="0"/>
              <a:t>DNA measures strength-of-evidence with the likelihood ratio (LR), a number with a real, appropriate, and scientific meaning.</a:t>
            </a:r>
          </a:p>
          <a:p>
            <a:r>
              <a:rPr lang="en-US" baseline="0" dirty="0" smtClean="0"/>
              <a:t>Reporting that number distinguishes DNA evidence from malarkey.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Mixture</a:t>
            </a:r>
            <a:r>
              <a:rPr lang="en-US" baseline="0" dirty="0" smtClean="0"/>
              <a:t> evidence from the case</a:t>
            </a:r>
          </a:p>
          <a:p>
            <a:endParaRPr lang="en-US" dirty="0" smtClean="0"/>
          </a:p>
          <a:p>
            <a:r>
              <a:rPr lang="en-US" baseline="0" dirty="0" err="1" smtClean="0"/>
              <a:t>McElfresh</a:t>
            </a:r>
            <a:r>
              <a:rPr lang="en-US" baseline="0" dirty="0" smtClean="0"/>
              <a:t> defines “informative” as “all alleles expected per prosecution hypothesis (i.e. suspect and victim) are present”</a:t>
            </a:r>
          </a:p>
          <a:p>
            <a:r>
              <a:rPr lang="en-US" baseline="0" dirty="0" smtClean="0"/>
              <a:t>Perhaps the thinking is that they’re informative of what you think you already know. Confirmation bias.</a:t>
            </a:r>
          </a:p>
          <a:p>
            <a:r>
              <a:rPr lang="en-US" baseline="0" dirty="0" smtClean="0"/>
              <a:t>“Informative” panels are analogous to witnesses favorable to the prosecution; tinted panels to alibi witnesses.</a:t>
            </a:r>
          </a:p>
          <a:p>
            <a:r>
              <a:rPr lang="en-US" baseline="0" dirty="0" smtClean="0"/>
              <a:t>I disagree with his testimony that the tinted panel evidence, if calculated, would be </a:t>
            </a:r>
            <a:r>
              <a:rPr lang="en-US" i="1" baseline="0" dirty="0" smtClean="0"/>
              <a:t>further</a:t>
            </a:r>
            <a:r>
              <a:rPr lang="en-US" i="0" baseline="0" dirty="0" smtClean="0"/>
              <a:t> prosecution-favorable evidence.</a:t>
            </a:r>
          </a:p>
          <a:p>
            <a:r>
              <a:rPr lang="en-US" i="0" baseline="0" dirty="0" smtClean="0"/>
              <a:t>If that were right, DNA could never exculpate anybody!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method</a:t>
            </a:r>
            <a:r>
              <a:rPr lang="en-US" baseline="0" dirty="0" smtClean="0"/>
              <a:t> will find positive evidence – LR&gt;1 – for virtually anyone, and never LR&lt;1. </a:t>
            </a:r>
          </a:p>
          <a:p>
            <a:r>
              <a:rPr lang="en-US" baseline="0" dirty="0" smtClean="0"/>
              <a:t>The murder was 30 years ago. Where was I at the time?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Honest:</a:t>
            </a:r>
            <a:r>
              <a:rPr lang="en-US" baseline="0" dirty="0" smtClean="0"/>
              <a:t> It’s tempting, as an experienced DNA hand looking at mixture data and comparing it with a suspect profile, to make the </a:t>
            </a:r>
            <a:r>
              <a:rPr lang="en-US" baseline="0" dirty="0" err="1" smtClean="0"/>
              <a:t>judgement</a:t>
            </a:r>
            <a:r>
              <a:rPr lang="en-US" baseline="0" dirty="0" smtClean="0"/>
              <a:t> that the suspect contributed.</a:t>
            </a:r>
          </a:p>
          <a:p>
            <a:r>
              <a:rPr lang="en-US" baseline="0" dirty="0" smtClean="0"/>
              <a:t>Stop there and you’re like the old-time hair-matching etc. experts – honest but dangerously unaware of your limitations.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 honest: Add a patina of “science” with a calculation that lacks logical basis, thus disguising the subjectivity as objective.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Active market: Among 1000+ cases of DNA assessment by eyeball guesswork adorned by a meaningless number, I expect multiple convictions of factually innocent suspects.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FFDD-BD30-4C77-959C-198CCC10F315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C72E-115C-43AD-9CA9-E55958B895D2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6E9C-E7B2-49BB-A927-701B178135A5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463B-F2F7-49F6-B1D8-4AC014E05526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Mixture Solution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297F-4557-45C2-A2D2-DEAAE1E6B7D5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6613-78EA-471A-926B-71F1A0A80B86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3D479-0118-4F32-B77B-FB7D668FEEE4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700C-0813-434E-B5A9-08CFA5F5C92E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C3DB-DCB6-4757-8B8B-88DCB92B37F2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1700-32E7-4086-AEA7-C729C03E4349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EFCD-8556-483A-80DB-D17B03187D9D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95CB6C-48A9-4AEA-B69D-EE92135F3160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@dna-view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dna-view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5086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  <a:latin typeface="Palatino Linotype" pitchFamily="18" charset="0"/>
              </a:rPr>
              <a:t>Finding the holy grail - a simple way to calculate all mixtures</a:t>
            </a:r>
            <a:br>
              <a:rPr lang="en-US" b="1" dirty="0" smtClean="0">
                <a:solidFill>
                  <a:schemeClr val="tx2"/>
                </a:solidFill>
                <a:latin typeface="Palatino Linotype" pitchFamily="18" charset="0"/>
              </a:rPr>
            </a:br>
            <a:r>
              <a:rPr lang="en-US" sz="4000" b="1" dirty="0" smtClean="0">
                <a:latin typeface="Palatino Linotype" pitchFamily="18" charset="0"/>
              </a:rPr>
              <a:t/>
            </a:r>
            <a:br>
              <a:rPr lang="en-US" sz="4000" b="1" dirty="0" smtClean="0">
                <a:latin typeface="Palatino Linotype" pitchFamily="18" charset="0"/>
              </a:rPr>
            </a:br>
            <a:r>
              <a:rPr lang="en-US" sz="3200" b="1" dirty="0" smtClean="0">
                <a:latin typeface="Palatino Linotype" pitchFamily="18" charset="0"/>
              </a:rPr>
              <a:t>Or  how to frame any suspect:</a:t>
            </a:r>
            <a:br>
              <a:rPr lang="en-US" sz="3200" b="1" dirty="0" smtClean="0">
                <a:latin typeface="Palatino Linotype" pitchFamily="18" charset="0"/>
              </a:rPr>
            </a:br>
            <a:r>
              <a:rPr lang="en-US" sz="3200" b="1" dirty="0" smtClean="0">
                <a:latin typeface="Palatino Linotype" pitchFamily="18" charset="0"/>
              </a:rPr>
              <a:t>cherry-picking data</a:t>
            </a:r>
            <a:br>
              <a:rPr lang="en-US" sz="3200" b="1" dirty="0" smtClean="0">
                <a:latin typeface="Palatino Linotype" pitchFamily="18" charset="0"/>
              </a:rPr>
            </a:br>
            <a:endParaRPr lang="en-US" sz="4000" dirty="0" smtClean="0">
              <a:latin typeface="Palatino Linotype" pitchFamily="18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609600" y="4386740"/>
            <a:ext cx="497378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Charles Brenner, Ph.D.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Purveyor of forensic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mathematics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DNA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VIEW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®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Senior Fellow, UC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Berkeley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Human Rights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charles@dna-view.com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http://dna-view.com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91073" y="4854102"/>
            <a:ext cx="19495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F10 </a:t>
            </a:r>
            <a:r>
              <a:rPr lang="en-US" sz="1400" dirty="0" err="1" smtClean="0"/>
              <a:t>CBrenner</a:t>
            </a:r>
            <a:endParaRPr lang="en-US" sz="1400" dirty="0" smtClean="0"/>
          </a:p>
          <a:p>
            <a:r>
              <a:rPr lang="en-US" sz="1400" dirty="0" smtClean="0"/>
              <a:t>Feb 20, Thu 1:30-1:45</a:t>
            </a:r>
          </a:p>
          <a:p>
            <a:r>
              <a:rPr lang="en-US" sz="1400" dirty="0" smtClean="0"/>
              <a:t>Jurisprudence</a:t>
            </a:r>
          </a:p>
          <a:p>
            <a:r>
              <a:rPr lang="en-US" sz="1400" dirty="0" smtClean="0"/>
              <a:t>2020 AAFS Anaheim</a:t>
            </a:r>
            <a:endParaRPr lang="en-US" sz="1400" dirty="0"/>
          </a:p>
        </p:txBody>
      </p:sp>
    </p:spTree>
  </p:cSld>
  <p:clrMapOvr>
    <a:masterClrMapping/>
  </p:clrMapOvr>
  <p:transition advTm="2285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Mixture analysis is difficult.</a:t>
            </a:r>
          </a:p>
          <a:p>
            <a:r>
              <a:rPr lang="en-US" sz="2400" dirty="0" smtClean="0"/>
              <a:t>Shortcuts are tempting.</a:t>
            </a:r>
          </a:p>
          <a:p>
            <a:r>
              <a:rPr lang="en-US" sz="2400" dirty="0" smtClean="0"/>
              <a:t>Honest shortcut: “Looks guilty to me. Can’t put a number on it.”</a:t>
            </a:r>
          </a:p>
          <a:p>
            <a:pPr lvl="1"/>
            <a:r>
              <a:rPr lang="en-US" sz="2000" dirty="0" smtClean="0"/>
              <a:t>Not acceptable practice, but </a:t>
            </a:r>
            <a:r>
              <a:rPr lang="en-US" sz="2000" dirty="0" smtClean="0"/>
              <a:t>honest.</a:t>
            </a:r>
            <a:endParaRPr lang="en-US" sz="2000" dirty="0" smtClean="0"/>
          </a:p>
          <a:p>
            <a:r>
              <a:rPr lang="en-US" sz="2400" dirty="0" smtClean="0"/>
              <a:t>Not </a:t>
            </a:r>
            <a:r>
              <a:rPr lang="en-US" sz="2400" dirty="0" smtClean="0"/>
              <a:t>honest: </a:t>
            </a:r>
            <a:r>
              <a:rPr lang="en-US" sz="2400" dirty="0" smtClean="0"/>
              <a:t>Claim that all loci are evidence against any suspect.</a:t>
            </a:r>
          </a:p>
          <a:p>
            <a:pPr lvl="1"/>
            <a:r>
              <a:rPr lang="en-US" sz="2000" dirty="0" smtClean="0"/>
              <a:t>Calculate the easy loci. </a:t>
            </a:r>
          </a:p>
          <a:p>
            <a:pPr lvl="1"/>
            <a:r>
              <a:rPr lang="en-US" sz="2000" dirty="0" smtClean="0"/>
              <a:t>Testify that skipping others favors suspect.</a:t>
            </a:r>
          </a:p>
          <a:p>
            <a:r>
              <a:rPr lang="en-US" sz="2400" dirty="0" smtClean="0"/>
              <a:t>There’s an active market for false testimony.</a:t>
            </a:r>
          </a:p>
        </p:txBody>
      </p:sp>
      <p:pic>
        <p:nvPicPr>
          <p:cNvPr id="4" name="Picture 3" descr="The E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432" y="5306912"/>
            <a:ext cx="2293620" cy="128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57812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Outline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958" y="870803"/>
            <a:ext cx="8229600" cy="5116243"/>
          </a:xfrm>
        </p:spPr>
        <p:txBody>
          <a:bodyPr/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DNA tradition: objective, scientific,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numbers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lvl="1" indent="-51435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(2009 National Research Council report)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Case example: Simplified mixture analysis.</a:t>
            </a:r>
          </a:p>
          <a:p>
            <a:pPr marL="914400" lvl="1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Math by bluster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Epidemic in Florida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Miscarriages of justice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3/6/2020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761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Jeffers nsVis E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32" y="1667169"/>
            <a:ext cx="6949440" cy="521208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3/6/2020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693119" y="3008004"/>
            <a:ext cx="548145" cy="3089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1241132" y="3115976"/>
            <a:ext cx="310705" cy="369332"/>
            <a:chOff x="1241132" y="3115976"/>
            <a:chExt cx="310705" cy="369332"/>
          </a:xfrm>
        </p:grpSpPr>
        <p:sp>
          <p:nvSpPr>
            <p:cNvPr id="11" name="Oval 10"/>
            <p:cNvSpPr/>
            <p:nvPr/>
          </p:nvSpPr>
          <p:spPr>
            <a:xfrm>
              <a:off x="1245246" y="3155608"/>
              <a:ext cx="306591" cy="29181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41132" y="3115976"/>
              <a:ext cx="254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5">
                      <a:lumMod val="75000"/>
                    </a:schemeClr>
                  </a:solidFill>
                </a:rPr>
                <a:t>N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75080" y="5793607"/>
            <a:ext cx="310705" cy="369332"/>
            <a:chOff x="1241132" y="3115976"/>
            <a:chExt cx="310705" cy="369332"/>
          </a:xfrm>
        </p:grpSpPr>
        <p:sp>
          <p:nvSpPr>
            <p:cNvPr id="25" name="Oval 24"/>
            <p:cNvSpPr/>
            <p:nvPr/>
          </p:nvSpPr>
          <p:spPr>
            <a:xfrm>
              <a:off x="1245246" y="3155608"/>
              <a:ext cx="306591" cy="29181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41132" y="3115976"/>
              <a:ext cx="254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5">
                      <a:lumMod val="75000"/>
                    </a:schemeClr>
                  </a:solidFill>
                </a:rPr>
                <a:t>N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0" y="0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indent="-339725">
              <a:buFont typeface="Arial" pitchFamily="34" charset="0"/>
              <a:buChar char="•"/>
            </a:pPr>
            <a:r>
              <a:rPr lang="en-US" sz="2400" dirty="0" smtClean="0"/>
              <a:t>Use “informative” (prosecution-friendly) loci (white panels).</a:t>
            </a:r>
          </a:p>
          <a:p>
            <a:pPr marL="339725" indent="-339725">
              <a:buFont typeface="Arial" pitchFamily="34" charset="0"/>
              <a:buChar char="•"/>
            </a:pPr>
            <a:r>
              <a:rPr lang="en-US" sz="2400" dirty="0" smtClean="0"/>
              <a:t>Discard “uninformative” (suspect allele missing        )</a:t>
            </a:r>
          </a:p>
          <a:p>
            <a:pPr marL="339725" indent="-339725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sym typeface="Wingdings"/>
              </a:rPr>
              <a:t></a:t>
            </a:r>
            <a:r>
              <a:rPr lang="en-US" sz="2400" dirty="0" smtClean="0">
                <a:sym typeface="Wingdings"/>
              </a:rPr>
              <a:t>  </a:t>
            </a:r>
            <a:r>
              <a:rPr lang="en-US" sz="2400" dirty="0" smtClean="0"/>
              <a:t>Simplifies calculation</a:t>
            </a:r>
          </a:p>
          <a:p>
            <a:pPr marL="339725" indent="-339725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C00000"/>
                </a:solidFill>
                <a:sym typeface="Wingdings"/>
              </a:rPr>
              <a:t></a:t>
            </a:r>
            <a:r>
              <a:rPr lang="en-US" sz="2400" dirty="0" smtClean="0">
                <a:sym typeface="Wingdings"/>
              </a:rPr>
              <a:t>  </a:t>
            </a:r>
            <a:r>
              <a:rPr lang="en-US" sz="2400" dirty="0" smtClean="0"/>
              <a:t>Frames the suspect</a:t>
            </a:r>
            <a:endParaRPr lang="en-US" sz="2400" dirty="0"/>
          </a:p>
        </p:txBody>
      </p:sp>
      <p:grpSp>
        <p:nvGrpSpPr>
          <p:cNvPr id="32" name="Group 31"/>
          <p:cNvGrpSpPr/>
          <p:nvPr/>
        </p:nvGrpSpPr>
        <p:grpSpPr>
          <a:xfrm>
            <a:off x="7030934" y="432898"/>
            <a:ext cx="310705" cy="369332"/>
            <a:chOff x="1241132" y="3115976"/>
            <a:chExt cx="310705" cy="369332"/>
          </a:xfrm>
        </p:grpSpPr>
        <p:sp>
          <p:nvSpPr>
            <p:cNvPr id="33" name="Oval 32"/>
            <p:cNvSpPr/>
            <p:nvPr/>
          </p:nvSpPr>
          <p:spPr>
            <a:xfrm>
              <a:off x="1245246" y="3155608"/>
              <a:ext cx="306591" cy="29181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1132" y="3115976"/>
              <a:ext cx="254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5">
                      <a:lumMod val="75000"/>
                    </a:schemeClr>
                  </a:solidFill>
                </a:rPr>
                <a:t>N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Block Arc 14"/>
          <p:cNvSpPr/>
          <p:nvPr/>
        </p:nvSpPr>
        <p:spPr>
          <a:xfrm>
            <a:off x="2357718" y="2142558"/>
            <a:ext cx="259972" cy="354111"/>
          </a:xfrm>
          <a:prstGeom prst="blockArc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Block Arc 17"/>
          <p:cNvSpPr/>
          <p:nvPr/>
        </p:nvSpPr>
        <p:spPr>
          <a:xfrm>
            <a:off x="5231442" y="2019326"/>
            <a:ext cx="259972" cy="354111"/>
          </a:xfrm>
          <a:prstGeom prst="blockArc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Block Arc 19"/>
          <p:cNvSpPr/>
          <p:nvPr/>
        </p:nvSpPr>
        <p:spPr>
          <a:xfrm>
            <a:off x="6407620" y="2302979"/>
            <a:ext cx="259972" cy="354111"/>
          </a:xfrm>
          <a:prstGeom prst="blockArc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009325" y="3386550"/>
            <a:ext cx="469248" cy="402966"/>
            <a:chOff x="4009325" y="3386550"/>
            <a:chExt cx="469248" cy="402966"/>
          </a:xfrm>
        </p:grpSpPr>
        <p:sp>
          <p:nvSpPr>
            <p:cNvPr id="21" name="Block Arc 20"/>
            <p:cNvSpPr/>
            <p:nvPr/>
          </p:nvSpPr>
          <p:spPr>
            <a:xfrm>
              <a:off x="4009325" y="3435405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Block Arc 21"/>
            <p:cNvSpPr/>
            <p:nvPr/>
          </p:nvSpPr>
          <p:spPr>
            <a:xfrm>
              <a:off x="4218601" y="3386550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496136" y="3473322"/>
            <a:ext cx="469248" cy="354841"/>
            <a:chOff x="5496136" y="3473322"/>
            <a:chExt cx="469248" cy="354841"/>
          </a:xfrm>
        </p:grpSpPr>
        <p:sp>
          <p:nvSpPr>
            <p:cNvPr id="30" name="Block Arc 29"/>
            <p:cNvSpPr/>
            <p:nvPr/>
          </p:nvSpPr>
          <p:spPr>
            <a:xfrm>
              <a:off x="5496136" y="3474052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Block Arc 30"/>
            <p:cNvSpPr/>
            <p:nvPr/>
          </p:nvSpPr>
          <p:spPr>
            <a:xfrm>
              <a:off x="5705412" y="3473322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323445" y="4570749"/>
            <a:ext cx="919885" cy="363590"/>
            <a:chOff x="2323445" y="4570749"/>
            <a:chExt cx="919885" cy="363590"/>
          </a:xfrm>
        </p:grpSpPr>
        <p:sp>
          <p:nvSpPr>
            <p:cNvPr id="36" name="Block Arc 35"/>
            <p:cNvSpPr/>
            <p:nvPr/>
          </p:nvSpPr>
          <p:spPr>
            <a:xfrm>
              <a:off x="2323445" y="4580228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Block Arc 36"/>
            <p:cNvSpPr/>
            <p:nvPr/>
          </p:nvSpPr>
          <p:spPr>
            <a:xfrm>
              <a:off x="2983358" y="4570749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251378" y="5720681"/>
            <a:ext cx="482385" cy="436507"/>
            <a:chOff x="4251378" y="5720681"/>
            <a:chExt cx="482385" cy="436507"/>
          </a:xfrm>
        </p:grpSpPr>
        <p:sp>
          <p:nvSpPr>
            <p:cNvPr id="49" name="Block Arc 48"/>
            <p:cNvSpPr/>
            <p:nvPr/>
          </p:nvSpPr>
          <p:spPr>
            <a:xfrm>
              <a:off x="4251378" y="5720681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Block Arc 49"/>
            <p:cNvSpPr/>
            <p:nvPr/>
          </p:nvSpPr>
          <p:spPr>
            <a:xfrm>
              <a:off x="4473791" y="5803077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833262" y="4607153"/>
            <a:ext cx="481874" cy="399243"/>
            <a:chOff x="833262" y="4607153"/>
            <a:chExt cx="481874" cy="399243"/>
          </a:xfrm>
        </p:grpSpPr>
        <p:sp>
          <p:nvSpPr>
            <p:cNvPr id="52" name="Block Arc 51"/>
            <p:cNvSpPr/>
            <p:nvPr/>
          </p:nvSpPr>
          <p:spPr>
            <a:xfrm>
              <a:off x="833262" y="4652285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Block Arc 52"/>
            <p:cNvSpPr/>
            <p:nvPr/>
          </p:nvSpPr>
          <p:spPr>
            <a:xfrm>
              <a:off x="1055164" y="4607153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756336" y="5731194"/>
            <a:ext cx="499135" cy="372682"/>
            <a:chOff x="2756336" y="5731194"/>
            <a:chExt cx="499135" cy="372682"/>
          </a:xfrm>
        </p:grpSpPr>
        <p:sp>
          <p:nvSpPr>
            <p:cNvPr id="57" name="Block Arc 56"/>
            <p:cNvSpPr/>
            <p:nvPr/>
          </p:nvSpPr>
          <p:spPr>
            <a:xfrm>
              <a:off x="2756336" y="5731194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Block Arc 57"/>
            <p:cNvSpPr/>
            <p:nvPr/>
          </p:nvSpPr>
          <p:spPr>
            <a:xfrm>
              <a:off x="2995499" y="5749765"/>
              <a:ext cx="259972" cy="354111"/>
            </a:xfrm>
            <a:prstGeom prst="blockArc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356764" y="2109355"/>
            <a:ext cx="1787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DNA evidence</a:t>
            </a:r>
          </a:p>
          <a:p>
            <a:r>
              <a:rPr lang="en-US" dirty="0" smtClean="0"/>
              <a:t>“LR=117000” connecting </a:t>
            </a:r>
            <a:r>
              <a:rPr lang="en-US" dirty="0" smtClean="0"/>
              <a:t>Negron with </a:t>
            </a:r>
            <a:r>
              <a:rPr lang="en-US" dirty="0" smtClean="0"/>
              <a:t>murder Victim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"/>
                            </p:stCondLst>
                            <p:childTnLst>
                              <p:par>
                                <p:cTn id="60" presetID="6" presetClass="entr" presetSubtype="16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 bldLvl="2"/>
      <p:bldP spid="15" grpId="0" animBg="1"/>
      <p:bldP spid="18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-228600" y="1837730"/>
            <a:ext cx="4892675" cy="3810000"/>
            <a:chOff x="3581400" y="1371600"/>
            <a:chExt cx="4892675" cy="381000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33237" t="19004" r="28534" b="7196"/>
            <a:stretch>
              <a:fillRect/>
            </a:stretch>
          </p:blipFill>
          <p:spPr bwMode="auto">
            <a:xfrm>
              <a:off x="4267200" y="1371600"/>
              <a:ext cx="4206875" cy="381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t="19004" r="93076" b="7196"/>
            <a:stretch>
              <a:fillRect/>
            </a:stretch>
          </p:blipFill>
          <p:spPr bwMode="auto">
            <a:xfrm>
              <a:off x="3581400" y="1371600"/>
              <a:ext cx="762000" cy="381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7034927" y="2195661"/>
              <a:ext cx="1042273" cy="538609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#19 </a:t>
              </a:r>
              <a:r>
                <a:rPr lang="en-US" dirty="0" err="1" smtClean="0"/>
                <a:t>posn</a:t>
              </a:r>
              <a:endParaRPr lang="en-US" dirty="0" smtClean="0"/>
            </a:p>
            <a:p>
              <a:r>
                <a:rPr lang="en-US" sz="1100" dirty="0" smtClean="0"/>
                <a:t>6568</a:t>
              </a:r>
              <a:endParaRPr lang="en-US" sz="11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1600" y="1600200"/>
              <a:ext cx="534121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#16</a:t>
              </a:r>
              <a:endParaRPr lang="en-US" sz="11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19600" y="2634734"/>
              <a:ext cx="534121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#15</a:t>
              </a:r>
              <a:endParaRPr lang="en-US" sz="1100" dirty="0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48268" y="274638"/>
            <a:ext cx="7738532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Close-up of strongest evidence that </a:t>
            </a:r>
            <a:r>
              <a:rPr lang="en-US" sz="2800" dirty="0" smtClean="0">
                <a:solidFill>
                  <a:srgbClr val="FF0000"/>
                </a:solidFill>
              </a:rPr>
              <a:t>N</a:t>
            </a:r>
            <a:r>
              <a:rPr lang="en-US" sz="2800" dirty="0" smtClean="0"/>
              <a:t>’s </a:t>
            </a:r>
            <a:r>
              <a:rPr lang="en-US" sz="2800" dirty="0" smtClean="0"/>
              <a:t>DNA not in fingernail </a:t>
            </a:r>
            <a:r>
              <a:rPr lang="en-US" sz="2800" dirty="0" smtClean="0"/>
              <a:t>mixture</a:t>
            </a:r>
            <a:r>
              <a:rPr lang="en-US" sz="2800" dirty="0" smtClean="0"/>
              <a:t> </a:t>
            </a:r>
            <a:r>
              <a:rPr lang="en-US" sz="2800" dirty="0" smtClean="0"/>
              <a:t>–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wrongly </a:t>
            </a:r>
            <a:r>
              <a:rPr lang="en-US" sz="2800" dirty="0" smtClean="0"/>
              <a:t>ignored by prosecution’s analysis.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096036" y="1625958"/>
            <a:ext cx="179338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Locus D18S51</a:t>
            </a:r>
          </a:p>
          <a:p>
            <a:r>
              <a:rPr lang="en-US" dirty="0" smtClean="0"/>
              <a:t>of fingernail mixture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95400" y="3285530"/>
            <a:ext cx="609600" cy="1524000"/>
          </a:xfrm>
          <a:prstGeom prst="rect">
            <a:avLst/>
          </a:prstGeom>
          <a:solidFill>
            <a:schemeClr val="accent3">
              <a:lumMod val="75000"/>
              <a:alpha val="2470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N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01341" y="3288268"/>
            <a:ext cx="609600" cy="1524000"/>
          </a:xfrm>
          <a:prstGeom prst="rect">
            <a:avLst/>
          </a:prstGeom>
          <a:solidFill>
            <a:schemeClr val="accent3">
              <a:lumMod val="75000"/>
              <a:alpha val="2470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N</a:t>
            </a:r>
            <a:r>
              <a:rPr lang="en-US" sz="2200" dirty="0" smtClean="0">
                <a:solidFill>
                  <a:srgbClr val="FF0000"/>
                </a:solidFill>
              </a:rPr>
              <a:t>?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718366" y="2971799"/>
            <a:ext cx="1680259" cy="1794075"/>
          </a:xfrm>
          <a:custGeom>
            <a:avLst/>
            <a:gdLst>
              <a:gd name="connsiteX0" fmla="*/ 1111170 w 1111170"/>
              <a:gd name="connsiteY0" fmla="*/ 0 h 1446836"/>
              <a:gd name="connsiteX1" fmla="*/ 0 w 1111170"/>
              <a:gd name="connsiteY1" fmla="*/ 1446836 h 1446836"/>
              <a:gd name="connsiteX0" fmla="*/ 1189299 w 1189299"/>
              <a:gd name="connsiteY0" fmla="*/ 0 h 1446836"/>
              <a:gd name="connsiteX1" fmla="*/ 78129 w 1189299"/>
              <a:gd name="connsiteY1" fmla="*/ 1446836 h 1446836"/>
              <a:gd name="connsiteX0" fmla="*/ 1189299 w 1189299"/>
              <a:gd name="connsiteY0" fmla="*/ 0 h 1446836"/>
              <a:gd name="connsiteX1" fmla="*/ 78129 w 1189299"/>
              <a:gd name="connsiteY1" fmla="*/ 1446836 h 1446836"/>
              <a:gd name="connsiteX0" fmla="*/ 498676 w 498676"/>
              <a:gd name="connsiteY0" fmla="*/ 0 h 1970590"/>
              <a:gd name="connsiteX1" fmla="*/ 108029 w 498676"/>
              <a:gd name="connsiteY1" fmla="*/ 1970590 h 1970590"/>
              <a:gd name="connsiteX0" fmla="*/ 468776 w 1756459"/>
              <a:gd name="connsiteY0" fmla="*/ 0 h 1970590"/>
              <a:gd name="connsiteX1" fmla="*/ 78129 w 1756459"/>
              <a:gd name="connsiteY1" fmla="*/ 1970590 h 1970590"/>
              <a:gd name="connsiteX0" fmla="*/ 392576 w 1680259"/>
              <a:gd name="connsiteY0" fmla="*/ 0 h 2046790"/>
              <a:gd name="connsiteX1" fmla="*/ 78129 w 1680259"/>
              <a:gd name="connsiteY1" fmla="*/ 2046790 h 204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80259" h="2046790">
                <a:moveTo>
                  <a:pt x="392576" y="0"/>
                </a:moveTo>
                <a:cubicBezTo>
                  <a:pt x="1680259" y="266218"/>
                  <a:pt x="0" y="1531716"/>
                  <a:pt x="78129" y="2046790"/>
                </a:cubicBezTo>
              </a:path>
            </a:pathLst>
          </a:custGeom>
          <a:ln w="38100">
            <a:solidFill>
              <a:srgbClr val="C00000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72000" y="1676400"/>
            <a:ext cx="4572000" cy="3293209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N</a:t>
            </a:r>
            <a:r>
              <a:rPr lang="en-US" sz="2000" dirty="0" smtClean="0"/>
              <a:t> </a:t>
            </a:r>
            <a:r>
              <a:rPr lang="en-US" sz="2000" dirty="0" smtClean="0"/>
              <a:t>has #16 and </a:t>
            </a:r>
            <a:r>
              <a:rPr lang="en-US" sz="2400" b="1" dirty="0" smtClean="0"/>
              <a:t>#19</a:t>
            </a:r>
            <a:r>
              <a:rPr lang="en-US" sz="2400" dirty="0" smtClean="0"/>
              <a:t> </a:t>
            </a:r>
            <a:r>
              <a:rPr lang="en-US" sz="2000" dirty="0" smtClean="0"/>
              <a:t>at this locus.</a:t>
            </a:r>
          </a:p>
          <a:p>
            <a:r>
              <a:rPr lang="en-US" sz="2000" dirty="0" smtClean="0"/>
              <a:t>Mixture shows no hint of </a:t>
            </a:r>
            <a:r>
              <a:rPr lang="en-US" sz="2400" b="1" dirty="0" smtClean="0"/>
              <a:t>#19.</a:t>
            </a:r>
            <a:r>
              <a:rPr lang="en-US" sz="2000" dirty="0" smtClean="0"/>
              <a:t> </a:t>
            </a:r>
          </a:p>
          <a:p>
            <a:r>
              <a:rPr lang="en-US" sz="2000" u="sng" dirty="0" smtClean="0"/>
              <a:t>Obvious explanation</a:t>
            </a:r>
            <a:r>
              <a:rPr lang="en-US" sz="2000" dirty="0" smtClean="0"/>
              <a:t>: he wasn’t there.</a:t>
            </a:r>
          </a:p>
          <a:p>
            <a:r>
              <a:rPr lang="en-US" sz="2000" u="sng" dirty="0" smtClean="0"/>
              <a:t>Unlikely explanation</a:t>
            </a:r>
            <a:r>
              <a:rPr lang="en-US" sz="2000" dirty="0" smtClean="0"/>
              <a:t>: total dropout .</a:t>
            </a:r>
          </a:p>
          <a:p>
            <a:endParaRPr lang="en-US" sz="2000" dirty="0" smtClean="0"/>
          </a:p>
          <a:p>
            <a:r>
              <a:rPr lang="en-US" sz="2000" dirty="0" smtClean="0"/>
              <a:t>Strong evidence </a:t>
            </a:r>
            <a:r>
              <a:rPr lang="en-US" sz="2000" b="1" dirty="0" smtClean="0">
                <a:solidFill>
                  <a:srgbClr val="FF0000"/>
                </a:solidFill>
              </a:rPr>
              <a:t>N</a:t>
            </a:r>
            <a:r>
              <a:rPr lang="en-US" sz="2000" dirty="0" smtClean="0"/>
              <a:t> </a:t>
            </a:r>
            <a:r>
              <a:rPr lang="en-US" sz="2000" dirty="0" smtClean="0"/>
              <a:t>not </a:t>
            </a:r>
            <a:r>
              <a:rPr lang="en-US" sz="2000" dirty="0" smtClean="0"/>
              <a:t>there.</a:t>
            </a:r>
          </a:p>
          <a:p>
            <a:endParaRPr lang="en-US" sz="2000" dirty="0" smtClean="0"/>
          </a:p>
          <a:p>
            <a:r>
              <a:rPr lang="en-US" sz="2000" dirty="0" smtClean="0"/>
              <a:t>Prosecution’s DNA expert  ignored data, like this locus, that favor the defendant. 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3292405" y="4900043"/>
            <a:ext cx="1027845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Nothing!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52400" y="4659868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 rfu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94086" y="427886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35 rfu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-76200" y="2667000"/>
            <a:ext cx="8305800" cy="3657600"/>
            <a:chOff x="-930275" y="1981200"/>
            <a:chExt cx="9769475" cy="36576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21956" r="11223" b="7196"/>
            <a:stretch>
              <a:fillRect/>
            </a:stretch>
          </p:blipFill>
          <p:spPr bwMode="auto">
            <a:xfrm>
              <a:off x="-930275" y="1981200"/>
              <a:ext cx="9769475" cy="365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Freeform 8"/>
            <p:cNvSpPr/>
            <p:nvPr/>
          </p:nvSpPr>
          <p:spPr>
            <a:xfrm>
              <a:off x="457200" y="3130296"/>
              <a:ext cx="146304" cy="908304"/>
            </a:xfrm>
            <a:custGeom>
              <a:avLst/>
              <a:gdLst>
                <a:gd name="connsiteX0" fmla="*/ 39624 w 679704"/>
                <a:gd name="connsiteY0" fmla="*/ 73152 h 1517904"/>
                <a:gd name="connsiteX1" fmla="*/ 85344 w 679704"/>
                <a:gd name="connsiteY1" fmla="*/ 182880 h 1517904"/>
                <a:gd name="connsiteX2" fmla="*/ 551688 w 679704"/>
                <a:gd name="connsiteY2" fmla="*/ 1170432 h 1517904"/>
                <a:gd name="connsiteX3" fmla="*/ 679704 w 679704"/>
                <a:gd name="connsiteY3" fmla="*/ 1517904 h 15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9704" h="1517904">
                  <a:moveTo>
                    <a:pt x="39624" y="73152"/>
                  </a:moveTo>
                  <a:cubicBezTo>
                    <a:pt x="19812" y="36576"/>
                    <a:pt x="0" y="0"/>
                    <a:pt x="85344" y="182880"/>
                  </a:cubicBezTo>
                  <a:cubicBezTo>
                    <a:pt x="170688" y="365760"/>
                    <a:pt x="452628" y="947928"/>
                    <a:pt x="551688" y="1170432"/>
                  </a:cubicBezTo>
                  <a:cubicBezTo>
                    <a:pt x="650748" y="1392936"/>
                    <a:pt x="665226" y="1455420"/>
                    <a:pt x="679704" y="1517904"/>
                  </a:cubicBezTo>
                </a:path>
              </a:pathLst>
            </a:custGeom>
            <a:ln w="38100">
              <a:prstDash val="sys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2400" y="2667000"/>
              <a:ext cx="534121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#19</a:t>
              </a:r>
            </a:p>
            <a:p>
              <a:r>
                <a:rPr lang="en-US" sz="1100" dirty="0" smtClean="0"/>
                <a:t>6641</a:t>
              </a:r>
              <a:endParaRPr lang="en-US" sz="11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828800" y="3276600"/>
              <a:ext cx="146304" cy="908304"/>
            </a:xfrm>
            <a:custGeom>
              <a:avLst/>
              <a:gdLst>
                <a:gd name="connsiteX0" fmla="*/ 39624 w 679704"/>
                <a:gd name="connsiteY0" fmla="*/ 73152 h 1517904"/>
                <a:gd name="connsiteX1" fmla="*/ 85344 w 679704"/>
                <a:gd name="connsiteY1" fmla="*/ 182880 h 1517904"/>
                <a:gd name="connsiteX2" fmla="*/ 551688 w 679704"/>
                <a:gd name="connsiteY2" fmla="*/ 1170432 h 1517904"/>
                <a:gd name="connsiteX3" fmla="*/ 679704 w 679704"/>
                <a:gd name="connsiteY3" fmla="*/ 1517904 h 15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9704" h="1517904">
                  <a:moveTo>
                    <a:pt x="39624" y="73152"/>
                  </a:moveTo>
                  <a:cubicBezTo>
                    <a:pt x="19812" y="36576"/>
                    <a:pt x="0" y="0"/>
                    <a:pt x="85344" y="182880"/>
                  </a:cubicBezTo>
                  <a:cubicBezTo>
                    <a:pt x="170688" y="365760"/>
                    <a:pt x="452628" y="947928"/>
                    <a:pt x="551688" y="1170432"/>
                  </a:cubicBezTo>
                  <a:cubicBezTo>
                    <a:pt x="650748" y="1392936"/>
                    <a:pt x="665226" y="1455420"/>
                    <a:pt x="679704" y="1517904"/>
                  </a:cubicBezTo>
                </a:path>
              </a:pathLst>
            </a:custGeom>
            <a:ln w="38100">
              <a:prstDash val="sys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00200" y="2737991"/>
              <a:ext cx="534121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#20</a:t>
              </a:r>
            </a:p>
            <a:p>
              <a:r>
                <a:rPr lang="en-US" sz="1100" dirty="0" smtClean="0"/>
                <a:t>6696</a:t>
              </a:r>
              <a:endParaRPr lang="en-US" sz="1100" dirty="0"/>
            </a:p>
          </p:txBody>
        </p:sp>
      </p:grp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Another locus with similar story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64396" y="2240796"/>
            <a:ext cx="15240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Locus FGA</a:t>
            </a:r>
          </a:p>
          <a:p>
            <a:r>
              <a:rPr lang="en-US" dirty="0" smtClean="0"/>
              <a:t>of fingernail mixture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39698" y="5638800"/>
            <a:ext cx="609600" cy="542330"/>
          </a:xfrm>
          <a:prstGeom prst="rect">
            <a:avLst/>
          </a:prstGeom>
          <a:solidFill>
            <a:schemeClr val="accent3">
              <a:lumMod val="75000"/>
              <a:alpha val="2470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N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90600" y="5638800"/>
            <a:ext cx="609600" cy="542330"/>
          </a:xfrm>
          <a:prstGeom prst="rect">
            <a:avLst/>
          </a:prstGeom>
          <a:solidFill>
            <a:schemeClr val="accent3">
              <a:lumMod val="75000"/>
              <a:alpha val="2470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N</a:t>
            </a:r>
            <a:r>
              <a:rPr lang="en-US" sz="2200" dirty="0" smtClean="0">
                <a:solidFill>
                  <a:srgbClr val="FF0000"/>
                </a:solidFill>
              </a:rPr>
              <a:t>?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6278" y="3440668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#19 </a:t>
            </a:r>
            <a:r>
              <a:rPr lang="en-US" dirty="0" err="1" smtClean="0"/>
              <a:t>posn</a:t>
            </a:r>
            <a:endParaRPr lang="en-US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2057400" y="3429000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#20 </a:t>
            </a:r>
            <a:r>
              <a:rPr lang="en-US" dirty="0" err="1" smtClean="0"/>
              <a:t>posn</a:t>
            </a:r>
            <a:endParaRPr lang="en-US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3154110" y="2794729"/>
            <a:ext cx="583814" cy="53860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#21</a:t>
            </a:r>
          </a:p>
          <a:p>
            <a:r>
              <a:rPr lang="en-US" sz="1100" dirty="0" smtClean="0"/>
              <a:t>102rfu</a:t>
            </a:r>
            <a:endParaRPr lang="en-US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266479" y="3276600"/>
            <a:ext cx="53412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#22</a:t>
            </a:r>
            <a:endParaRPr lang="en-US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7543079" y="3886200"/>
            <a:ext cx="53412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#25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152400" y="5193268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 rfu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4086" y="358140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35 rfu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667000" y="1066800"/>
            <a:ext cx="64079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Hint of signal at #19 position.</a:t>
            </a:r>
          </a:p>
          <a:p>
            <a:r>
              <a:rPr lang="en-US" sz="2000" dirty="0" smtClean="0"/>
              <a:t>It’s faint: 11rfu is sub-threshold and 9x fainter than #21.</a:t>
            </a:r>
          </a:p>
          <a:p>
            <a:r>
              <a:rPr lang="en-US" sz="2000" dirty="0" smtClean="0"/>
              <a:t>And misshapen (uncharacteristic of a real allele)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smtClean="0"/>
              <a:t>forensic mathematics</a:t>
            </a:r>
          </a:p>
        </p:txBody>
      </p:sp>
      <p:sp>
        <p:nvSpPr>
          <p:cNvPr id="389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99A9A1-D896-4C99-B270-9FDFCB6D7F5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Evidence changes your opinion</a:t>
            </a:r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228600" y="4433888"/>
            <a:ext cx="830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19" name="Line 8"/>
          <p:cNvSpPr>
            <a:spLocks noChangeShapeType="1"/>
          </p:cNvSpPr>
          <p:nvPr/>
        </p:nvSpPr>
        <p:spPr bwMode="auto">
          <a:xfrm>
            <a:off x="4572000" y="42052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6084888" y="4768850"/>
            <a:ext cx="649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90%</a:t>
            </a:r>
          </a:p>
        </p:txBody>
      </p:sp>
      <p:sp>
        <p:nvSpPr>
          <p:cNvPr id="38921" name="Line 10"/>
          <p:cNvSpPr>
            <a:spLocks noChangeShapeType="1"/>
          </p:cNvSpPr>
          <p:nvPr/>
        </p:nvSpPr>
        <p:spPr bwMode="auto">
          <a:xfrm>
            <a:off x="5505450" y="42052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2" name="Text Box 11"/>
          <p:cNvSpPr txBox="1">
            <a:spLocks noChangeArrowheads="1"/>
          </p:cNvSpPr>
          <p:nvPr/>
        </p:nvSpPr>
        <p:spPr bwMode="auto">
          <a:xfrm>
            <a:off x="7018338" y="4768850"/>
            <a:ext cx="649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99%</a:t>
            </a:r>
          </a:p>
        </p:txBody>
      </p:sp>
      <p:sp>
        <p:nvSpPr>
          <p:cNvPr id="38923" name="Line 12"/>
          <p:cNvSpPr>
            <a:spLocks noChangeShapeType="1"/>
          </p:cNvSpPr>
          <p:nvPr/>
        </p:nvSpPr>
        <p:spPr bwMode="auto">
          <a:xfrm>
            <a:off x="6380163" y="42052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4" name="Text Box 13"/>
          <p:cNvSpPr txBox="1">
            <a:spLocks noChangeArrowheads="1"/>
          </p:cNvSpPr>
          <p:nvPr/>
        </p:nvSpPr>
        <p:spPr bwMode="auto">
          <a:xfrm>
            <a:off x="7797800" y="4768850"/>
            <a:ext cx="839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99.9%</a:t>
            </a:r>
          </a:p>
        </p:txBody>
      </p:sp>
      <p:sp>
        <p:nvSpPr>
          <p:cNvPr id="38925" name="Line 14"/>
          <p:cNvSpPr>
            <a:spLocks noChangeShapeType="1"/>
          </p:cNvSpPr>
          <p:nvPr/>
        </p:nvSpPr>
        <p:spPr bwMode="auto">
          <a:xfrm>
            <a:off x="7331075" y="42052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6" name="Line 16"/>
          <p:cNvSpPr>
            <a:spLocks noChangeShapeType="1"/>
          </p:cNvSpPr>
          <p:nvPr/>
        </p:nvSpPr>
        <p:spPr bwMode="auto">
          <a:xfrm>
            <a:off x="8208963" y="42052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7" name="Line 18"/>
          <p:cNvSpPr>
            <a:spLocks noChangeShapeType="1"/>
          </p:cNvSpPr>
          <p:nvPr/>
        </p:nvSpPr>
        <p:spPr bwMode="auto">
          <a:xfrm>
            <a:off x="3636963" y="41910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8" name="Text Box 19"/>
          <p:cNvSpPr txBox="1">
            <a:spLocks noChangeArrowheads="1"/>
          </p:cNvSpPr>
          <p:nvPr/>
        </p:nvSpPr>
        <p:spPr bwMode="auto">
          <a:xfrm>
            <a:off x="5149850" y="4754563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50%</a:t>
            </a:r>
          </a:p>
        </p:txBody>
      </p:sp>
      <p:sp>
        <p:nvSpPr>
          <p:cNvPr id="38929" name="Line 20"/>
          <p:cNvSpPr>
            <a:spLocks noChangeShapeType="1"/>
          </p:cNvSpPr>
          <p:nvPr/>
        </p:nvSpPr>
        <p:spPr bwMode="auto">
          <a:xfrm>
            <a:off x="2743200" y="42052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30" name="Text Box 21"/>
          <p:cNvSpPr txBox="1">
            <a:spLocks noChangeArrowheads="1"/>
          </p:cNvSpPr>
          <p:nvPr/>
        </p:nvSpPr>
        <p:spPr bwMode="auto">
          <a:xfrm>
            <a:off x="4256088" y="4768850"/>
            <a:ext cx="649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10%</a:t>
            </a:r>
          </a:p>
        </p:txBody>
      </p:sp>
      <p:sp>
        <p:nvSpPr>
          <p:cNvPr id="38931" name="Line 22"/>
          <p:cNvSpPr>
            <a:spLocks noChangeShapeType="1"/>
          </p:cNvSpPr>
          <p:nvPr/>
        </p:nvSpPr>
        <p:spPr bwMode="auto">
          <a:xfrm>
            <a:off x="1849438" y="421957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32" name="Text Box 23"/>
          <p:cNvSpPr txBox="1">
            <a:spLocks noChangeArrowheads="1"/>
          </p:cNvSpPr>
          <p:nvPr/>
        </p:nvSpPr>
        <p:spPr bwMode="auto">
          <a:xfrm>
            <a:off x="3425825" y="4783138"/>
            <a:ext cx="522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1%</a:t>
            </a:r>
          </a:p>
        </p:txBody>
      </p:sp>
      <p:sp>
        <p:nvSpPr>
          <p:cNvPr id="38933" name="Line 24"/>
          <p:cNvSpPr>
            <a:spLocks noChangeShapeType="1"/>
          </p:cNvSpPr>
          <p:nvPr/>
        </p:nvSpPr>
        <p:spPr bwMode="auto">
          <a:xfrm>
            <a:off x="893763" y="4233863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34" name="Text Box 25"/>
          <p:cNvSpPr txBox="1">
            <a:spLocks noChangeArrowheads="1"/>
          </p:cNvSpPr>
          <p:nvPr/>
        </p:nvSpPr>
        <p:spPr bwMode="auto">
          <a:xfrm>
            <a:off x="2286000" y="4797425"/>
            <a:ext cx="88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1/1000</a:t>
            </a:r>
          </a:p>
        </p:txBody>
      </p:sp>
      <p:sp>
        <p:nvSpPr>
          <p:cNvPr id="38945" name="Text Box 27"/>
          <p:cNvSpPr txBox="1">
            <a:spLocks noChangeArrowheads="1"/>
          </p:cNvSpPr>
          <p:nvPr/>
        </p:nvSpPr>
        <p:spPr bwMode="auto">
          <a:xfrm>
            <a:off x="1600200" y="2437520"/>
            <a:ext cx="4800600" cy="160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i="1" dirty="0" smtClean="0">
                <a:solidFill>
                  <a:schemeClr val="tx2"/>
                </a:solidFill>
              </a:rPr>
              <a:t>Scientific (objective) </a:t>
            </a:r>
            <a:r>
              <a:rPr lang="en-US" sz="2800" dirty="0" smtClean="0">
                <a:solidFill>
                  <a:schemeClr val="tx2"/>
                </a:solidFill>
              </a:rPr>
              <a:t>strength of DNA evidence </a:t>
            </a:r>
            <a:r>
              <a:rPr lang="en-US" sz="2800" dirty="0" err="1" smtClean="0">
                <a:solidFill>
                  <a:schemeClr val="tx2"/>
                </a:solidFill>
              </a:rPr>
              <a:t>vs</a:t>
            </a:r>
            <a:r>
              <a:rPr lang="en-US" sz="2800" dirty="0" smtClean="0">
                <a:solidFill>
                  <a:schemeClr val="tx2"/>
                </a:solidFill>
              </a:rPr>
              <a:t> X</a:t>
            </a:r>
          </a:p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rgbClr val="00A700"/>
                </a:solidFill>
              </a:rPr>
              <a:t>Likelihood Ratio = 10000</a:t>
            </a:r>
            <a:endParaRPr lang="en-US" sz="2800" dirty="0">
              <a:solidFill>
                <a:srgbClr val="00A700"/>
              </a:solidFill>
            </a:endParaRPr>
          </a:p>
        </p:txBody>
      </p:sp>
      <p:sp>
        <p:nvSpPr>
          <p:cNvPr id="38947" name="Line 26"/>
          <p:cNvSpPr>
            <a:spLocks noChangeShapeType="1"/>
          </p:cNvSpPr>
          <p:nvPr/>
        </p:nvSpPr>
        <p:spPr bwMode="auto">
          <a:xfrm>
            <a:off x="2057400" y="3429000"/>
            <a:ext cx="38862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36" name="Text Box 31"/>
          <p:cNvSpPr txBox="1">
            <a:spLocks noChangeArrowheads="1"/>
          </p:cNvSpPr>
          <p:nvPr/>
        </p:nvSpPr>
        <p:spPr bwMode="auto">
          <a:xfrm>
            <a:off x="1333500" y="4784725"/>
            <a:ext cx="101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/>
              <a:t>1/10000</a:t>
            </a:r>
          </a:p>
        </p:txBody>
      </p:sp>
      <p:sp>
        <p:nvSpPr>
          <p:cNvPr id="38937" name="Text Box 32"/>
          <p:cNvSpPr txBox="1">
            <a:spLocks noChangeArrowheads="1"/>
          </p:cNvSpPr>
          <p:nvPr/>
        </p:nvSpPr>
        <p:spPr bwMode="auto">
          <a:xfrm>
            <a:off x="137015" y="478472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 dirty="0"/>
              <a:t>1/100000</a:t>
            </a:r>
          </a:p>
        </p:txBody>
      </p:sp>
      <p:sp>
        <p:nvSpPr>
          <p:cNvPr id="38938" name="Text Box 33"/>
          <p:cNvSpPr txBox="1">
            <a:spLocks noChangeArrowheads="1"/>
          </p:cNvSpPr>
          <p:nvPr/>
        </p:nvSpPr>
        <p:spPr bwMode="auto">
          <a:xfrm>
            <a:off x="2514600" y="5358182"/>
            <a:ext cx="4038600" cy="58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/>
              <a:t>Probability </a:t>
            </a:r>
            <a:r>
              <a:rPr lang="en-US" sz="3200" dirty="0" smtClean="0"/>
              <a:t>X is guilty</a:t>
            </a:r>
            <a:endParaRPr lang="en-US" sz="3200" dirty="0"/>
          </a:p>
        </p:txBody>
      </p:sp>
      <p:sp>
        <p:nvSpPr>
          <p:cNvPr id="38943" name="Freeform 35"/>
          <p:cNvSpPr>
            <a:spLocks/>
          </p:cNvSpPr>
          <p:nvPr/>
        </p:nvSpPr>
        <p:spPr bwMode="auto">
          <a:xfrm>
            <a:off x="1013887" y="2298700"/>
            <a:ext cx="1092708" cy="2019300"/>
          </a:xfrm>
          <a:custGeom>
            <a:avLst/>
            <a:gdLst>
              <a:gd name="T0" fmla="*/ 0 w 576"/>
              <a:gd name="T1" fmla="*/ 0 h 1272"/>
              <a:gd name="T2" fmla="*/ 104 w 576"/>
              <a:gd name="T3" fmla="*/ 848 h 1272"/>
              <a:gd name="T4" fmla="*/ 448 w 576"/>
              <a:gd name="T5" fmla="*/ 976 h 1272"/>
              <a:gd name="T6" fmla="*/ 576 w 576"/>
              <a:gd name="T7" fmla="*/ 1272 h 1272"/>
              <a:gd name="T8" fmla="*/ 0 60000 65536"/>
              <a:gd name="T9" fmla="*/ 0 60000 65536"/>
              <a:gd name="T10" fmla="*/ 0 60000 65536"/>
              <a:gd name="T11" fmla="*/ 0 60000 65536"/>
              <a:gd name="T12" fmla="*/ 0 w 576"/>
              <a:gd name="T13" fmla="*/ 0 h 1272"/>
              <a:gd name="T14" fmla="*/ 576 w 576"/>
              <a:gd name="T15" fmla="*/ 1272 h 1272"/>
              <a:gd name="connsiteX0" fmla="*/ 0 w 10538"/>
              <a:gd name="connsiteY0" fmla="*/ 0 h 10000"/>
              <a:gd name="connsiteX1" fmla="*/ 1806 w 10538"/>
              <a:gd name="connsiteY1" fmla="*/ 6667 h 10000"/>
              <a:gd name="connsiteX2" fmla="*/ 9167 w 10538"/>
              <a:gd name="connsiteY2" fmla="*/ 4465 h 10000"/>
              <a:gd name="connsiteX3" fmla="*/ 10000 w 10538"/>
              <a:gd name="connsiteY3" fmla="*/ 10000 h 10000"/>
              <a:gd name="connsiteX0" fmla="*/ 0 w 10538"/>
              <a:gd name="connsiteY0" fmla="*/ 0 h 10000"/>
              <a:gd name="connsiteX1" fmla="*/ 9167 w 10538"/>
              <a:gd name="connsiteY1" fmla="*/ 4465 h 10000"/>
              <a:gd name="connsiteX2" fmla="*/ 10000 w 10538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50" h="10000">
                <a:moveTo>
                  <a:pt x="1412" y="0"/>
                </a:moveTo>
                <a:cubicBezTo>
                  <a:pt x="0" y="2955"/>
                  <a:pt x="8912" y="2798"/>
                  <a:pt x="10579" y="4465"/>
                </a:cubicBezTo>
                <a:cubicBezTo>
                  <a:pt x="11950" y="5023"/>
                  <a:pt x="10943" y="9513"/>
                  <a:pt x="11412" y="100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sysDash"/>
            <a:round/>
            <a:headEnd/>
            <a:tailEnd type="stealth" w="lg" len="lg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44" name="Text Box 37"/>
          <p:cNvSpPr txBox="1">
            <a:spLocks noChangeArrowheads="1"/>
          </p:cNvSpPr>
          <p:nvPr/>
        </p:nvSpPr>
        <p:spPr bwMode="auto">
          <a:xfrm>
            <a:off x="152400" y="1159099"/>
            <a:ext cx="3810000" cy="11086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Pre-DNA likelihood X is guilty. </a:t>
            </a:r>
            <a:r>
              <a:rPr lang="en-US" sz="2200" i="1" dirty="0" smtClean="0">
                <a:solidFill>
                  <a:srgbClr val="C00000"/>
                </a:solidFill>
              </a:rPr>
              <a:t>Subjective opinion of juror.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38941" name="Freeform 38"/>
          <p:cNvSpPr>
            <a:spLocks/>
          </p:cNvSpPr>
          <p:nvPr/>
        </p:nvSpPr>
        <p:spPr bwMode="auto">
          <a:xfrm>
            <a:off x="5901391" y="2590800"/>
            <a:ext cx="994709" cy="1752610"/>
          </a:xfrm>
          <a:custGeom>
            <a:avLst/>
            <a:gdLst>
              <a:gd name="T0" fmla="*/ 637 w 637"/>
              <a:gd name="T1" fmla="*/ 0 h 480"/>
              <a:gd name="T2" fmla="*/ 541 w 637"/>
              <a:gd name="T3" fmla="*/ 208 h 480"/>
              <a:gd name="T4" fmla="*/ 85 w 637"/>
              <a:gd name="T5" fmla="*/ 232 h 480"/>
              <a:gd name="T6" fmla="*/ 29 w 637"/>
              <a:gd name="T7" fmla="*/ 480 h 480"/>
              <a:gd name="T8" fmla="*/ 0 60000 65536"/>
              <a:gd name="T9" fmla="*/ 0 60000 65536"/>
              <a:gd name="T10" fmla="*/ 0 60000 65536"/>
              <a:gd name="T11" fmla="*/ 0 60000 65536"/>
              <a:gd name="T12" fmla="*/ 0 w 637"/>
              <a:gd name="T13" fmla="*/ 0 h 480"/>
              <a:gd name="T14" fmla="*/ 637 w 637"/>
              <a:gd name="T15" fmla="*/ 480 h 480"/>
              <a:gd name="connsiteX0" fmla="*/ 9943 w 9943"/>
              <a:gd name="connsiteY0" fmla="*/ 0 h 10000"/>
              <a:gd name="connsiteX1" fmla="*/ 8059 w 9943"/>
              <a:gd name="connsiteY1" fmla="*/ 4060 h 10000"/>
              <a:gd name="connsiteX2" fmla="*/ 1277 w 9943"/>
              <a:gd name="connsiteY2" fmla="*/ 4833 h 10000"/>
              <a:gd name="connsiteX3" fmla="*/ 398 w 9943"/>
              <a:gd name="connsiteY3" fmla="*/ 10000 h 10000"/>
              <a:gd name="connsiteX0" fmla="*/ 10000 w 10000"/>
              <a:gd name="connsiteY0" fmla="*/ 0 h 10000"/>
              <a:gd name="connsiteX1" fmla="*/ 1284 w 10000"/>
              <a:gd name="connsiteY1" fmla="*/ 4833 h 10000"/>
              <a:gd name="connsiteX2" fmla="*/ 400 w 10000"/>
              <a:gd name="connsiteY2" fmla="*/ 10000 h 10000"/>
              <a:gd name="connsiteX0" fmla="*/ 9600 w 9600"/>
              <a:gd name="connsiteY0" fmla="*/ 0 h 10000"/>
              <a:gd name="connsiteX1" fmla="*/ 0 w 9600"/>
              <a:gd name="connsiteY1" fmla="*/ 10000 h 10000"/>
              <a:gd name="connsiteX0" fmla="*/ 11493 w 11493"/>
              <a:gd name="connsiteY0" fmla="*/ 0 h 10000"/>
              <a:gd name="connsiteX1" fmla="*/ 1493 w 11493"/>
              <a:gd name="connsiteY1" fmla="*/ 10000 h 10000"/>
              <a:gd name="connsiteX0" fmla="*/ 11493 w 11493"/>
              <a:gd name="connsiteY0" fmla="*/ 0 h 10000"/>
              <a:gd name="connsiteX1" fmla="*/ 1493 w 11493"/>
              <a:gd name="connsiteY1" fmla="*/ 10000 h 10000"/>
              <a:gd name="connsiteX0" fmla="*/ 11361 w 11361"/>
              <a:gd name="connsiteY0" fmla="*/ 0 h 10376"/>
              <a:gd name="connsiteX1" fmla="*/ 1493 w 11361"/>
              <a:gd name="connsiteY1" fmla="*/ 10376 h 10376"/>
              <a:gd name="connsiteX0" fmla="*/ 9868 w 9868"/>
              <a:gd name="connsiteY0" fmla="*/ 0 h 10376"/>
              <a:gd name="connsiteX1" fmla="*/ 0 w 9868"/>
              <a:gd name="connsiteY1" fmla="*/ 10376 h 10376"/>
              <a:gd name="connsiteX0" fmla="*/ 10000 w 10000"/>
              <a:gd name="connsiteY0" fmla="*/ 0 h 10000"/>
              <a:gd name="connsiteX1" fmla="*/ 2907 w 10000"/>
              <a:gd name="connsiteY1" fmla="*/ 5573 h 10000"/>
              <a:gd name="connsiteX2" fmla="*/ 0 w 10000"/>
              <a:gd name="connsiteY2" fmla="*/ 10000 h 10000"/>
              <a:gd name="connsiteX0" fmla="*/ 15600 w 15600"/>
              <a:gd name="connsiteY0" fmla="*/ 0 h 10000"/>
              <a:gd name="connsiteX1" fmla="*/ 0 w 15600"/>
              <a:gd name="connsiteY1" fmla="*/ 1739 h 10000"/>
              <a:gd name="connsiteX2" fmla="*/ 5600 w 15600"/>
              <a:gd name="connsiteY2" fmla="*/ 10000 h 10000"/>
              <a:gd name="connsiteX0" fmla="*/ 10000 w 10000"/>
              <a:gd name="connsiteY0" fmla="*/ 0 h 10000"/>
              <a:gd name="connsiteX1" fmla="*/ 0 w 10000"/>
              <a:gd name="connsiteY1" fmla="*/ 4783 h 10000"/>
              <a:gd name="connsiteX2" fmla="*/ 0 w 10000"/>
              <a:gd name="connsiteY2" fmla="*/ 10000 h 10000"/>
              <a:gd name="connsiteX0" fmla="*/ 10431 w 10431"/>
              <a:gd name="connsiteY0" fmla="*/ 0 h 10000"/>
              <a:gd name="connsiteX1" fmla="*/ 431 w 10431"/>
              <a:gd name="connsiteY1" fmla="*/ 4783 h 10000"/>
              <a:gd name="connsiteX2" fmla="*/ 431 w 10431"/>
              <a:gd name="connsiteY2" fmla="*/ 10000 h 10000"/>
              <a:gd name="connsiteX0" fmla="*/ 10443 w 10443"/>
              <a:gd name="connsiteY0" fmla="*/ 0 h 10000"/>
              <a:gd name="connsiteX1" fmla="*/ 443 w 10443"/>
              <a:gd name="connsiteY1" fmla="*/ 4783 h 10000"/>
              <a:gd name="connsiteX2" fmla="*/ 443 w 10443"/>
              <a:gd name="connsiteY2" fmla="*/ 10000 h 10000"/>
              <a:gd name="connsiteX0" fmla="*/ 10443 w 10443"/>
              <a:gd name="connsiteY0" fmla="*/ 0 h 10000"/>
              <a:gd name="connsiteX1" fmla="*/ 443 w 10443"/>
              <a:gd name="connsiteY1" fmla="*/ 4783 h 10000"/>
              <a:gd name="connsiteX2" fmla="*/ 443 w 10443"/>
              <a:gd name="connsiteY2" fmla="*/ 10000 h 10000"/>
              <a:gd name="connsiteX0" fmla="*/ 10443 w 10443"/>
              <a:gd name="connsiteY0" fmla="*/ 0 h 10000"/>
              <a:gd name="connsiteX1" fmla="*/ 443 w 10443"/>
              <a:gd name="connsiteY1" fmla="*/ 4783 h 10000"/>
              <a:gd name="connsiteX2" fmla="*/ 443 w 10443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43" h="10000">
                <a:moveTo>
                  <a:pt x="10443" y="0"/>
                </a:moveTo>
                <a:cubicBezTo>
                  <a:pt x="9025" y="3296"/>
                  <a:pt x="1320" y="1389"/>
                  <a:pt x="443" y="4783"/>
                </a:cubicBezTo>
                <a:cubicBezTo>
                  <a:pt x="12" y="8515"/>
                  <a:pt x="0" y="3321"/>
                  <a:pt x="443" y="100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sysDash"/>
            <a:round/>
            <a:headEnd/>
            <a:tailEnd type="stealth" w="lg" len="lg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42" name="Text Box 39"/>
          <p:cNvSpPr txBox="1">
            <a:spLocks noChangeArrowheads="1"/>
          </p:cNvSpPr>
          <p:nvPr/>
        </p:nvSpPr>
        <p:spPr bwMode="auto">
          <a:xfrm>
            <a:off x="5562600" y="1482162"/>
            <a:ext cx="2819400" cy="110863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Post-DNA likelihood X is guilty. (Logically adjusted opinion)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Arrow Connector 51"/>
          <p:cNvCxnSpPr/>
          <p:nvPr/>
        </p:nvCxnSpPr>
        <p:spPr>
          <a:xfrm>
            <a:off x="1752600" y="1828800"/>
            <a:ext cx="6213835" cy="25758"/>
          </a:xfrm>
          <a:prstGeom prst="straightConnector1">
            <a:avLst/>
          </a:prstGeom>
          <a:ln w="38100">
            <a:solidFill>
              <a:srgbClr val="00A700"/>
            </a:solidFill>
            <a:headEnd type="none" w="lg" len="sm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789674"/>
            <a:ext cx="2133600" cy="365125"/>
          </a:xfrm>
          <a:noFill/>
        </p:spPr>
        <p:txBody>
          <a:bodyPr/>
          <a:lstStyle/>
          <a:p>
            <a:fld id="{8D99A9A1-D896-4C99-B270-9FDFCB6D7F5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Pieces of the fingernail DNA evidence</a:t>
            </a:r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228600" y="5072124"/>
            <a:ext cx="830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19" name="Line 8"/>
          <p:cNvSpPr>
            <a:spLocks noChangeShapeType="1"/>
          </p:cNvSpPr>
          <p:nvPr/>
        </p:nvSpPr>
        <p:spPr bwMode="auto">
          <a:xfrm>
            <a:off x="3352800" y="484352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5468913" y="5370140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90%</a:t>
            </a:r>
          </a:p>
        </p:txBody>
      </p:sp>
      <p:sp>
        <p:nvSpPr>
          <p:cNvPr id="38921" name="Line 10"/>
          <p:cNvSpPr>
            <a:spLocks noChangeShapeType="1"/>
          </p:cNvSpPr>
          <p:nvPr/>
        </p:nvSpPr>
        <p:spPr bwMode="auto">
          <a:xfrm>
            <a:off x="4570233" y="484352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2" name="Text Box 11"/>
          <p:cNvSpPr txBox="1">
            <a:spLocks noChangeArrowheads="1"/>
          </p:cNvSpPr>
          <p:nvPr/>
        </p:nvSpPr>
        <p:spPr bwMode="auto">
          <a:xfrm>
            <a:off x="6614037" y="5370140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99%</a:t>
            </a:r>
          </a:p>
        </p:txBody>
      </p:sp>
      <p:sp>
        <p:nvSpPr>
          <p:cNvPr id="38923" name="Line 12"/>
          <p:cNvSpPr>
            <a:spLocks noChangeShapeType="1"/>
          </p:cNvSpPr>
          <p:nvPr/>
        </p:nvSpPr>
        <p:spPr bwMode="auto">
          <a:xfrm>
            <a:off x="5781675" y="484352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5" name="Line 14"/>
          <p:cNvSpPr>
            <a:spLocks noChangeShapeType="1"/>
          </p:cNvSpPr>
          <p:nvPr/>
        </p:nvSpPr>
        <p:spPr bwMode="auto">
          <a:xfrm>
            <a:off x="6934200" y="484352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7" name="Line 18"/>
          <p:cNvSpPr>
            <a:spLocks noChangeShapeType="1"/>
          </p:cNvSpPr>
          <p:nvPr/>
        </p:nvSpPr>
        <p:spPr bwMode="auto">
          <a:xfrm>
            <a:off x="2057400" y="484352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8" name="Text Box 19"/>
          <p:cNvSpPr txBox="1">
            <a:spLocks noChangeArrowheads="1"/>
          </p:cNvSpPr>
          <p:nvPr/>
        </p:nvSpPr>
        <p:spPr bwMode="auto">
          <a:xfrm>
            <a:off x="4250846" y="5370140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38930" name="Text Box 21"/>
          <p:cNvSpPr txBox="1">
            <a:spLocks noChangeArrowheads="1"/>
          </p:cNvSpPr>
          <p:nvPr/>
        </p:nvSpPr>
        <p:spPr bwMode="auto">
          <a:xfrm>
            <a:off x="3018768" y="5370140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10%</a:t>
            </a:r>
          </a:p>
        </p:txBody>
      </p:sp>
      <p:sp>
        <p:nvSpPr>
          <p:cNvPr id="38932" name="Text Box 23"/>
          <p:cNvSpPr txBox="1">
            <a:spLocks noChangeArrowheads="1"/>
          </p:cNvSpPr>
          <p:nvPr/>
        </p:nvSpPr>
        <p:spPr bwMode="auto">
          <a:xfrm>
            <a:off x="1826031" y="5370140"/>
            <a:ext cx="498533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1%</a:t>
            </a:r>
          </a:p>
        </p:txBody>
      </p:sp>
      <p:sp>
        <p:nvSpPr>
          <p:cNvPr id="38938" name="Text Box 33"/>
          <p:cNvSpPr txBox="1">
            <a:spLocks noChangeArrowheads="1"/>
          </p:cNvSpPr>
          <p:nvPr/>
        </p:nvSpPr>
        <p:spPr bwMode="auto">
          <a:xfrm>
            <a:off x="457200" y="5300724"/>
            <a:ext cx="77724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/>
              <a:t>Probability </a:t>
            </a:r>
            <a:r>
              <a:rPr lang="en-US" sz="2400" dirty="0" smtClean="0">
                <a:solidFill>
                  <a:srgbClr val="FF0000"/>
                </a:solidFill>
              </a:rPr>
              <a:t>N</a:t>
            </a:r>
            <a:r>
              <a:rPr lang="en-US" sz="2400" dirty="0" smtClean="0"/>
              <a:t>’s </a:t>
            </a:r>
            <a:r>
              <a:rPr lang="en-US" sz="2400" dirty="0" smtClean="0"/>
              <a:t>DNA included</a:t>
            </a:r>
            <a:endParaRPr lang="en-US" sz="2400" dirty="0"/>
          </a:p>
        </p:txBody>
      </p:sp>
      <p:sp>
        <p:nvSpPr>
          <p:cNvPr id="38943" name="Freeform 35"/>
          <p:cNvSpPr>
            <a:spLocks/>
          </p:cNvSpPr>
          <p:nvPr/>
        </p:nvSpPr>
        <p:spPr bwMode="auto">
          <a:xfrm>
            <a:off x="1299018" y="1295403"/>
            <a:ext cx="476776" cy="1295332"/>
          </a:xfrm>
          <a:custGeom>
            <a:avLst/>
            <a:gdLst>
              <a:gd name="T0" fmla="*/ 0 w 576"/>
              <a:gd name="T1" fmla="*/ 0 h 1272"/>
              <a:gd name="T2" fmla="*/ 104 w 576"/>
              <a:gd name="T3" fmla="*/ 848 h 1272"/>
              <a:gd name="T4" fmla="*/ 448 w 576"/>
              <a:gd name="T5" fmla="*/ 976 h 1272"/>
              <a:gd name="T6" fmla="*/ 576 w 576"/>
              <a:gd name="T7" fmla="*/ 1272 h 1272"/>
              <a:gd name="T8" fmla="*/ 0 60000 65536"/>
              <a:gd name="T9" fmla="*/ 0 60000 65536"/>
              <a:gd name="T10" fmla="*/ 0 60000 65536"/>
              <a:gd name="T11" fmla="*/ 0 60000 65536"/>
              <a:gd name="T12" fmla="*/ 0 w 576"/>
              <a:gd name="T13" fmla="*/ 0 h 1272"/>
              <a:gd name="T14" fmla="*/ 576 w 576"/>
              <a:gd name="T15" fmla="*/ 1272 h 1272"/>
              <a:gd name="connsiteX0" fmla="*/ 0 w 10538"/>
              <a:gd name="connsiteY0" fmla="*/ 0 h 10000"/>
              <a:gd name="connsiteX1" fmla="*/ 1806 w 10538"/>
              <a:gd name="connsiteY1" fmla="*/ 6667 h 10000"/>
              <a:gd name="connsiteX2" fmla="*/ 9167 w 10538"/>
              <a:gd name="connsiteY2" fmla="*/ 4465 h 10000"/>
              <a:gd name="connsiteX3" fmla="*/ 10000 w 10538"/>
              <a:gd name="connsiteY3" fmla="*/ 10000 h 10000"/>
              <a:gd name="connsiteX0" fmla="*/ 0 w 10538"/>
              <a:gd name="connsiteY0" fmla="*/ 0 h 10000"/>
              <a:gd name="connsiteX1" fmla="*/ 9167 w 10538"/>
              <a:gd name="connsiteY1" fmla="*/ 4465 h 10000"/>
              <a:gd name="connsiteX2" fmla="*/ 10000 w 10538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9811"/>
              <a:gd name="connsiteX1" fmla="*/ 10579 w 11950"/>
              <a:gd name="connsiteY1" fmla="*/ 4465 h 9811"/>
              <a:gd name="connsiteX2" fmla="*/ 11950 w 11950"/>
              <a:gd name="connsiteY2" fmla="*/ 9811 h 9811"/>
              <a:gd name="connsiteX0" fmla="*/ 1182 w 11147"/>
              <a:gd name="connsiteY0" fmla="*/ 0 h 10000"/>
              <a:gd name="connsiteX1" fmla="*/ 10000 w 11147"/>
              <a:gd name="connsiteY1" fmla="*/ 5769 h 10000"/>
              <a:gd name="connsiteX2" fmla="*/ 10000 w 11147"/>
              <a:gd name="connsiteY2" fmla="*/ 10000 h 10000"/>
              <a:gd name="connsiteX0" fmla="*/ 1182 w 10212"/>
              <a:gd name="connsiteY0" fmla="*/ 0 h 10000"/>
              <a:gd name="connsiteX1" fmla="*/ 10000 w 10212"/>
              <a:gd name="connsiteY1" fmla="*/ 5769 h 10000"/>
              <a:gd name="connsiteX2" fmla="*/ 10000 w 10212"/>
              <a:gd name="connsiteY2" fmla="*/ 10000 h 10000"/>
              <a:gd name="connsiteX0" fmla="*/ 1182 w 10212"/>
              <a:gd name="connsiteY0" fmla="*/ 0 h 10000"/>
              <a:gd name="connsiteX1" fmla="*/ 10000 w 10212"/>
              <a:gd name="connsiteY1" fmla="*/ 5769 h 10000"/>
              <a:gd name="connsiteX2" fmla="*/ 10000 w 10212"/>
              <a:gd name="connsiteY2" fmla="*/ 10000 h 10000"/>
              <a:gd name="connsiteX0" fmla="*/ 4151 w 4363"/>
              <a:gd name="connsiteY0" fmla="*/ 0 h 8077"/>
              <a:gd name="connsiteX1" fmla="*/ 4151 w 4363"/>
              <a:gd name="connsiteY1" fmla="*/ 3846 h 8077"/>
              <a:gd name="connsiteX2" fmla="*/ 4151 w 4363"/>
              <a:gd name="connsiteY2" fmla="*/ 8077 h 8077"/>
              <a:gd name="connsiteX0" fmla="*/ 11168 w 11654"/>
              <a:gd name="connsiteY0" fmla="*/ 0 h 10000"/>
              <a:gd name="connsiteX1" fmla="*/ 11168 w 11654"/>
              <a:gd name="connsiteY1" fmla="*/ 4762 h 10000"/>
              <a:gd name="connsiteX2" fmla="*/ 11168 w 11654"/>
              <a:gd name="connsiteY2" fmla="*/ 10000 h 10000"/>
              <a:gd name="connsiteX0" fmla="*/ 14309 w 14309"/>
              <a:gd name="connsiteY0" fmla="*/ 0 h 8095"/>
              <a:gd name="connsiteX1" fmla="*/ 9514 w 14309"/>
              <a:gd name="connsiteY1" fmla="*/ 2857 h 8095"/>
              <a:gd name="connsiteX2" fmla="*/ 9514 w 14309"/>
              <a:gd name="connsiteY2" fmla="*/ 8095 h 8095"/>
              <a:gd name="connsiteX0" fmla="*/ 10000 w 10000"/>
              <a:gd name="connsiteY0" fmla="*/ 0 h 10000"/>
              <a:gd name="connsiteX1" fmla="*/ 6649 w 10000"/>
              <a:gd name="connsiteY1" fmla="*/ 3529 h 10000"/>
              <a:gd name="connsiteX2" fmla="*/ 6649 w 10000"/>
              <a:gd name="connsiteY2" fmla="*/ 10000 h 10000"/>
              <a:gd name="connsiteX0" fmla="*/ 10000 w 10000"/>
              <a:gd name="connsiteY0" fmla="*/ 0 h 10000"/>
              <a:gd name="connsiteX1" fmla="*/ 6649 w 10000"/>
              <a:gd name="connsiteY1" fmla="*/ 3529 h 10000"/>
              <a:gd name="connsiteX2" fmla="*/ 6649 w 10000"/>
              <a:gd name="connsiteY2" fmla="*/ 10000 h 10000"/>
              <a:gd name="connsiteX0" fmla="*/ 6649 w 6989"/>
              <a:gd name="connsiteY0" fmla="*/ 0 h 10000"/>
              <a:gd name="connsiteX1" fmla="*/ 6649 w 6989"/>
              <a:gd name="connsiteY1" fmla="*/ 3529 h 10000"/>
              <a:gd name="connsiteX2" fmla="*/ 6649 w 6989"/>
              <a:gd name="connsiteY2" fmla="*/ 10000 h 10000"/>
              <a:gd name="connsiteX0" fmla="*/ 9514 w 10000"/>
              <a:gd name="connsiteY0" fmla="*/ 0 h 10000"/>
              <a:gd name="connsiteX1" fmla="*/ 9514 w 10000"/>
              <a:gd name="connsiteY1" fmla="*/ 3529 h 10000"/>
              <a:gd name="connsiteX2" fmla="*/ 9514 w 10000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0">
                <a:moveTo>
                  <a:pt x="9514" y="0"/>
                </a:moveTo>
                <a:cubicBezTo>
                  <a:pt x="9923" y="7577"/>
                  <a:pt x="9708" y="1188"/>
                  <a:pt x="9514" y="3529"/>
                </a:cubicBezTo>
                <a:cubicBezTo>
                  <a:pt x="10000" y="7255"/>
                  <a:pt x="0" y="6700"/>
                  <a:pt x="9514" y="1000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sysDash"/>
            <a:round/>
            <a:headEnd/>
            <a:tailEnd type="stealth" w="lg" len="lg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44" name="Text Box 37"/>
          <p:cNvSpPr txBox="1">
            <a:spLocks noChangeArrowheads="1"/>
          </p:cNvSpPr>
          <p:nvPr/>
        </p:nvSpPr>
        <p:spPr bwMode="auto">
          <a:xfrm>
            <a:off x="1752600" y="838200"/>
            <a:ext cx="3012584" cy="43152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Your pre-DNA opinion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31" name="Line 18"/>
          <p:cNvSpPr>
            <a:spLocks noChangeShapeType="1"/>
          </p:cNvSpPr>
          <p:nvPr/>
        </p:nvSpPr>
        <p:spPr bwMode="auto">
          <a:xfrm>
            <a:off x="755650" y="484352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42195" y="5066241"/>
            <a:ext cx="171040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</a:rPr>
              <a:t>smaller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7386528" y="5066241"/>
            <a:ext cx="1393010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</a:rPr>
              <a:t>larger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8085137" y="484352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2" name="Group 55"/>
          <p:cNvGrpSpPr/>
          <p:nvPr/>
        </p:nvGrpSpPr>
        <p:grpSpPr>
          <a:xfrm>
            <a:off x="1745467" y="2209800"/>
            <a:ext cx="969264" cy="769441"/>
            <a:chOff x="1745467" y="2209800"/>
            <a:chExt cx="969264" cy="769441"/>
          </a:xfrm>
        </p:grpSpPr>
        <p:sp>
          <p:nvSpPr>
            <p:cNvPr id="38947" name="Line 26"/>
            <p:cNvSpPr>
              <a:spLocks noChangeShapeType="1"/>
            </p:cNvSpPr>
            <p:nvPr/>
          </p:nvSpPr>
          <p:spPr bwMode="auto">
            <a:xfrm>
              <a:off x="1745467" y="2590800"/>
              <a:ext cx="96926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93695" y="2209800"/>
              <a:ext cx="64312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D16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5.7</a:t>
              </a:r>
              <a:endParaRPr lang="en-US" sz="2200" dirty="0">
                <a:solidFill>
                  <a:srgbClr val="00A700"/>
                </a:solidFill>
              </a:endParaRPr>
            </a:p>
          </p:txBody>
        </p:sp>
      </p:grpSp>
      <p:grpSp>
        <p:nvGrpSpPr>
          <p:cNvPr id="3" name="Group 58"/>
          <p:cNvGrpSpPr/>
          <p:nvPr/>
        </p:nvGrpSpPr>
        <p:grpSpPr>
          <a:xfrm>
            <a:off x="2659867" y="2209800"/>
            <a:ext cx="1572768" cy="769441"/>
            <a:chOff x="2659867" y="2209800"/>
            <a:chExt cx="1572768" cy="769441"/>
          </a:xfrm>
        </p:grpSpPr>
        <p:sp>
          <p:nvSpPr>
            <p:cNvPr id="36" name="Line 26"/>
            <p:cNvSpPr>
              <a:spLocks noChangeShapeType="1"/>
            </p:cNvSpPr>
            <p:nvPr/>
          </p:nvSpPr>
          <p:spPr bwMode="auto">
            <a:xfrm>
              <a:off x="2659867" y="2590800"/>
              <a:ext cx="119786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37" name="Line 26"/>
            <p:cNvSpPr>
              <a:spLocks noChangeShapeType="1"/>
            </p:cNvSpPr>
            <p:nvPr/>
          </p:nvSpPr>
          <p:spPr bwMode="auto">
            <a:xfrm>
              <a:off x="3786156" y="2590800"/>
              <a:ext cx="347472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38" name="Line 26"/>
            <p:cNvSpPr>
              <a:spLocks noChangeShapeType="1"/>
            </p:cNvSpPr>
            <p:nvPr/>
          </p:nvSpPr>
          <p:spPr bwMode="auto">
            <a:xfrm>
              <a:off x="4103148" y="2590800"/>
              <a:ext cx="914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25115" y="2209800"/>
              <a:ext cx="5405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D8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8.7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448446" y="2209800"/>
              <a:ext cx="7841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TH01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1.9</a:t>
              </a:r>
            </a:p>
          </p:txBody>
        </p:sp>
      </p:grpSp>
      <p:grpSp>
        <p:nvGrpSpPr>
          <p:cNvPr id="4" name="Group 61"/>
          <p:cNvGrpSpPr/>
          <p:nvPr/>
        </p:nvGrpSpPr>
        <p:grpSpPr>
          <a:xfrm>
            <a:off x="4183867" y="2209800"/>
            <a:ext cx="1051560" cy="769441"/>
            <a:chOff x="4183867" y="2209800"/>
            <a:chExt cx="1051560" cy="769441"/>
          </a:xfrm>
        </p:grpSpPr>
        <p:sp>
          <p:nvSpPr>
            <p:cNvPr id="42" name="TextBox 41"/>
            <p:cNvSpPr txBox="1"/>
            <p:nvPr/>
          </p:nvSpPr>
          <p:spPr>
            <a:xfrm>
              <a:off x="4349115" y="2209800"/>
              <a:ext cx="5405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D7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6.7</a:t>
              </a:r>
            </a:p>
          </p:txBody>
        </p:sp>
        <p:sp>
          <p:nvSpPr>
            <p:cNvPr id="46" name="Line 26"/>
            <p:cNvSpPr>
              <a:spLocks noChangeShapeType="1"/>
            </p:cNvSpPr>
            <p:nvPr/>
          </p:nvSpPr>
          <p:spPr bwMode="auto">
            <a:xfrm>
              <a:off x="4183867" y="2590800"/>
              <a:ext cx="1051560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5" name="Group 60"/>
          <p:cNvGrpSpPr/>
          <p:nvPr/>
        </p:nvGrpSpPr>
        <p:grpSpPr>
          <a:xfrm>
            <a:off x="5174467" y="2209800"/>
            <a:ext cx="2902733" cy="769441"/>
            <a:chOff x="5174467" y="2209800"/>
            <a:chExt cx="2902733" cy="769441"/>
          </a:xfrm>
        </p:grpSpPr>
        <p:sp>
          <p:nvSpPr>
            <p:cNvPr id="43" name="TextBox 42"/>
            <p:cNvSpPr txBox="1"/>
            <p:nvPr/>
          </p:nvSpPr>
          <p:spPr>
            <a:xfrm>
              <a:off x="5860267" y="2209800"/>
              <a:ext cx="6832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D13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23.2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698467" y="2209800"/>
              <a:ext cx="7929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TPOX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3.7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536667" y="2209800"/>
              <a:ext cx="5405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D5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2.2</a:t>
              </a:r>
            </a:p>
          </p:txBody>
        </p:sp>
        <p:sp>
          <p:nvSpPr>
            <p:cNvPr id="47" name="Line 26"/>
            <p:cNvSpPr>
              <a:spLocks noChangeShapeType="1"/>
            </p:cNvSpPr>
            <p:nvPr/>
          </p:nvSpPr>
          <p:spPr bwMode="auto">
            <a:xfrm>
              <a:off x="5174467" y="2590800"/>
              <a:ext cx="174650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8" name="Line 26"/>
            <p:cNvSpPr>
              <a:spLocks noChangeShapeType="1"/>
            </p:cNvSpPr>
            <p:nvPr/>
          </p:nvSpPr>
          <p:spPr bwMode="auto">
            <a:xfrm>
              <a:off x="6927067" y="2590800"/>
              <a:ext cx="722376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9" name="Line 26"/>
            <p:cNvSpPr>
              <a:spLocks noChangeShapeType="1"/>
            </p:cNvSpPr>
            <p:nvPr/>
          </p:nvSpPr>
          <p:spPr bwMode="auto">
            <a:xfrm>
              <a:off x="7612867" y="2590800"/>
              <a:ext cx="429768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2358216" y="1447800"/>
            <a:ext cx="5074594" cy="830997"/>
          </a:xfrm>
          <a:prstGeom prst="rect">
            <a:avLst/>
          </a:prstGeom>
          <a:solidFill>
            <a:srgbClr val="FFFF00">
              <a:alpha val="7098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Combined evidence strength = </a:t>
            </a:r>
            <a:r>
              <a:rPr lang="en-US" sz="2400" b="1" dirty="0" smtClean="0">
                <a:solidFill>
                  <a:srgbClr val="00A700"/>
                </a:solidFill>
              </a:rPr>
              <a:t>117,000</a:t>
            </a:r>
            <a:endParaRPr lang="en-US" sz="2400" b="1" dirty="0" smtClean="0"/>
          </a:p>
          <a:p>
            <a:pPr algn="ctr"/>
            <a:r>
              <a:rPr lang="en-US" sz="2400" dirty="0" smtClean="0"/>
              <a:t>(</a:t>
            </a:r>
            <a:r>
              <a:rPr lang="en-US" sz="2400" dirty="0" err="1" smtClean="0"/>
              <a:t>Prosection’s</a:t>
            </a:r>
            <a:r>
              <a:rPr lang="en-US" sz="2400" dirty="0" smtClean="0"/>
              <a:t> evidence &amp; calculation)</a:t>
            </a:r>
            <a:endParaRPr lang="en-US" sz="2400" dirty="0" smtClean="0">
              <a:solidFill>
                <a:srgbClr val="00A7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226110" y="3035121"/>
            <a:ext cx="107273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FGA</a:t>
            </a:r>
          </a:p>
          <a:p>
            <a:pPr algn="ctr"/>
            <a:r>
              <a:rPr lang="en-US" sz="2200" b="1" dirty="0" smtClean="0">
                <a:solidFill>
                  <a:srgbClr val="00A700"/>
                </a:solidFill>
              </a:rPr>
              <a:t>1/100 ?</a:t>
            </a:r>
          </a:p>
        </p:txBody>
      </p:sp>
      <p:grpSp>
        <p:nvGrpSpPr>
          <p:cNvPr id="6" name="Group 68"/>
          <p:cNvGrpSpPr/>
          <p:nvPr/>
        </p:nvGrpSpPr>
        <p:grpSpPr>
          <a:xfrm>
            <a:off x="331195" y="3042562"/>
            <a:ext cx="5120640" cy="800219"/>
            <a:chOff x="331195" y="3042562"/>
            <a:chExt cx="5120640" cy="800219"/>
          </a:xfrm>
        </p:grpSpPr>
        <p:sp>
          <p:nvSpPr>
            <p:cNvPr id="57" name="TextBox 56"/>
            <p:cNvSpPr txBox="1"/>
            <p:nvPr/>
          </p:nvSpPr>
          <p:spPr>
            <a:xfrm>
              <a:off x="3264043" y="3042562"/>
              <a:ext cx="1358065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D18</a:t>
              </a:r>
            </a:p>
            <a:p>
              <a:pPr algn="ctr"/>
              <a:r>
                <a:rPr lang="en-US" sz="2200" b="1" dirty="0" smtClean="0">
                  <a:solidFill>
                    <a:srgbClr val="00A700"/>
                  </a:solidFill>
                </a:rPr>
                <a:t>1/10000 ?</a:t>
              </a:r>
            </a:p>
          </p:txBody>
        </p:sp>
        <p:sp>
          <p:nvSpPr>
            <p:cNvPr id="58" name="Line 26"/>
            <p:cNvSpPr>
              <a:spLocks noChangeShapeType="1"/>
            </p:cNvSpPr>
            <p:nvPr/>
          </p:nvSpPr>
          <p:spPr bwMode="auto">
            <a:xfrm rot="10800000">
              <a:off x="331195" y="3427283"/>
              <a:ext cx="5120640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 dirty="0"/>
            </a:p>
          </p:txBody>
        </p:sp>
      </p:grpSp>
      <p:sp>
        <p:nvSpPr>
          <p:cNvPr id="60" name="Freeform 59"/>
          <p:cNvSpPr/>
          <p:nvPr/>
        </p:nvSpPr>
        <p:spPr>
          <a:xfrm>
            <a:off x="5464366" y="2590801"/>
            <a:ext cx="2796379" cy="875504"/>
          </a:xfrm>
          <a:custGeom>
            <a:avLst/>
            <a:gdLst>
              <a:gd name="connsiteX0" fmla="*/ 2537138 w 2959994"/>
              <a:gd name="connsiteY0" fmla="*/ 0 h 987381"/>
              <a:gd name="connsiteX1" fmla="*/ 2537138 w 2959994"/>
              <a:gd name="connsiteY1" fmla="*/ 837127 h 987381"/>
              <a:gd name="connsiteX2" fmla="*/ 0 w 2959994"/>
              <a:gd name="connsiteY2" fmla="*/ 901521 h 987381"/>
              <a:gd name="connsiteX0" fmla="*/ 465992 w 2614804"/>
              <a:gd name="connsiteY0" fmla="*/ 0 h 1014927"/>
              <a:gd name="connsiteX1" fmla="*/ 2537138 w 2614804"/>
              <a:gd name="connsiteY1" fmla="*/ 860738 h 1014927"/>
              <a:gd name="connsiteX2" fmla="*/ 0 w 2614804"/>
              <a:gd name="connsiteY2" fmla="*/ 925132 h 1014927"/>
              <a:gd name="connsiteX0" fmla="*/ 2370241 w 2932178"/>
              <a:gd name="connsiteY0" fmla="*/ 0 h 926027"/>
              <a:gd name="connsiteX1" fmla="*/ 2537138 w 2932178"/>
              <a:gd name="connsiteY1" fmla="*/ 784538 h 926027"/>
              <a:gd name="connsiteX2" fmla="*/ 0 w 2932178"/>
              <a:gd name="connsiteY2" fmla="*/ 848932 h 926027"/>
              <a:gd name="connsiteX0" fmla="*/ 2302520 w 2920891"/>
              <a:gd name="connsiteY0" fmla="*/ 0 h 1014927"/>
              <a:gd name="connsiteX1" fmla="*/ 2537138 w 2920891"/>
              <a:gd name="connsiteY1" fmla="*/ 860738 h 1014927"/>
              <a:gd name="connsiteX2" fmla="*/ 0 w 2920891"/>
              <a:gd name="connsiteY2" fmla="*/ 925132 h 1014927"/>
              <a:gd name="connsiteX0" fmla="*/ 2302520 w 2920891"/>
              <a:gd name="connsiteY0" fmla="*/ 0 h 1014927"/>
              <a:gd name="connsiteX1" fmla="*/ 2537138 w 2920891"/>
              <a:gd name="connsiteY1" fmla="*/ 860738 h 1014927"/>
              <a:gd name="connsiteX2" fmla="*/ 0 w 2920891"/>
              <a:gd name="connsiteY2" fmla="*/ 925132 h 1014927"/>
              <a:gd name="connsiteX0" fmla="*/ 2302520 w 2920891"/>
              <a:gd name="connsiteY0" fmla="*/ 0 h 1003868"/>
              <a:gd name="connsiteX1" fmla="*/ 2537138 w 2920891"/>
              <a:gd name="connsiteY1" fmla="*/ 860738 h 1003868"/>
              <a:gd name="connsiteX2" fmla="*/ 0 w 2920891"/>
              <a:gd name="connsiteY2" fmla="*/ 858783 h 1003868"/>
              <a:gd name="connsiteX0" fmla="*/ 2302520 w 2920891"/>
              <a:gd name="connsiteY0" fmla="*/ 0 h 1003868"/>
              <a:gd name="connsiteX1" fmla="*/ 2537138 w 2920891"/>
              <a:gd name="connsiteY1" fmla="*/ 860738 h 1003868"/>
              <a:gd name="connsiteX2" fmla="*/ 0 w 2920891"/>
              <a:gd name="connsiteY2" fmla="*/ 858783 h 1003868"/>
              <a:gd name="connsiteX0" fmla="*/ 2302520 w 2686272"/>
              <a:gd name="connsiteY0" fmla="*/ 0 h 1001913"/>
              <a:gd name="connsiteX1" fmla="*/ 2302519 w 2686272"/>
              <a:gd name="connsiteY1" fmla="*/ 858783 h 1001913"/>
              <a:gd name="connsiteX2" fmla="*/ 0 w 2686272"/>
              <a:gd name="connsiteY2" fmla="*/ 858783 h 1001913"/>
              <a:gd name="connsiteX0" fmla="*/ 2302520 w 2686272"/>
              <a:gd name="connsiteY0" fmla="*/ 0 h 897004"/>
              <a:gd name="connsiteX1" fmla="*/ 2302519 w 2686272"/>
              <a:gd name="connsiteY1" fmla="*/ 858783 h 897004"/>
              <a:gd name="connsiteX2" fmla="*/ 0 w 2686272"/>
              <a:gd name="connsiteY2" fmla="*/ 858783 h 897004"/>
              <a:gd name="connsiteX0" fmla="*/ 2302520 w 2688388"/>
              <a:gd name="connsiteY0" fmla="*/ 0 h 897004"/>
              <a:gd name="connsiteX1" fmla="*/ 2302519 w 2688388"/>
              <a:gd name="connsiteY1" fmla="*/ 858783 h 897004"/>
              <a:gd name="connsiteX2" fmla="*/ 0 w 2688388"/>
              <a:gd name="connsiteY2" fmla="*/ 858783 h 897004"/>
              <a:gd name="connsiteX0" fmla="*/ 2302520 w 2688388"/>
              <a:gd name="connsiteY0" fmla="*/ 0 h 897004"/>
              <a:gd name="connsiteX1" fmla="*/ 2302519 w 2688388"/>
              <a:gd name="connsiteY1" fmla="*/ 858783 h 897004"/>
              <a:gd name="connsiteX2" fmla="*/ 0 w 2688388"/>
              <a:gd name="connsiteY2" fmla="*/ 858783 h 897004"/>
              <a:gd name="connsiteX0" fmla="*/ 2302520 w 2485224"/>
              <a:gd name="connsiteY0" fmla="*/ 0 h 897004"/>
              <a:gd name="connsiteX1" fmla="*/ 2099355 w 2485224"/>
              <a:gd name="connsiteY1" fmla="*/ 858783 h 897004"/>
              <a:gd name="connsiteX2" fmla="*/ 0 w 2485224"/>
              <a:gd name="connsiteY2" fmla="*/ 858783 h 89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5224" h="897004">
                <a:moveTo>
                  <a:pt x="2302520" y="0"/>
                </a:moveTo>
                <a:cubicBezTo>
                  <a:pt x="2279250" y="666143"/>
                  <a:pt x="2485224" y="820562"/>
                  <a:pt x="2099355" y="858783"/>
                </a:cubicBezTo>
                <a:cubicBezTo>
                  <a:pt x="1698672" y="897004"/>
                  <a:pt x="2386169" y="857799"/>
                  <a:pt x="0" y="858783"/>
                </a:cubicBezTo>
              </a:path>
            </a:pathLst>
          </a:custGeom>
          <a:ln w="38100">
            <a:solidFill>
              <a:schemeClr val="tx1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/>
          <p:nvPr/>
        </p:nvCxnSpPr>
        <p:spPr>
          <a:xfrm flipV="1">
            <a:off x="381000" y="4263528"/>
            <a:ext cx="7650296" cy="54114"/>
          </a:xfrm>
          <a:prstGeom prst="straightConnector1">
            <a:avLst/>
          </a:prstGeom>
          <a:ln w="38100">
            <a:solidFill>
              <a:srgbClr val="00A700"/>
            </a:solidFill>
            <a:headEnd type="triangle" w="lg" len="lg"/>
            <a:tailEnd type="non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927483" y="4350918"/>
            <a:ext cx="6078908" cy="461665"/>
          </a:xfrm>
          <a:prstGeom prst="rect">
            <a:avLst/>
          </a:prstGeom>
          <a:solidFill>
            <a:srgbClr val="FFFF00">
              <a:alpha val="7098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A700"/>
                </a:solidFill>
              </a:rPr>
              <a:t>N</a:t>
            </a:r>
            <a:r>
              <a:rPr lang="en-US" sz="2400" b="1" dirty="0" smtClean="0">
                <a:solidFill>
                  <a:srgbClr val="00A700"/>
                </a:solidFill>
              </a:rPr>
              <a:t>egative</a:t>
            </a:r>
            <a:r>
              <a:rPr lang="en-US" sz="2400" dirty="0" smtClean="0"/>
              <a:t> e</a:t>
            </a:r>
            <a:r>
              <a:rPr lang="en-US" sz="2400" dirty="0" smtClean="0"/>
              <a:t>vidence omitted </a:t>
            </a:r>
            <a:r>
              <a:rPr lang="en-US" sz="2400" dirty="0" smtClean="0"/>
              <a:t>by </a:t>
            </a:r>
            <a:r>
              <a:rPr lang="en-US" sz="2400" dirty="0" smtClean="0"/>
              <a:t>prosecution⌈</a:t>
            </a:r>
            <a:endParaRPr lang="en-US" sz="2400" dirty="0" smtClean="0">
              <a:solidFill>
                <a:srgbClr val="00A700"/>
              </a:solidFill>
            </a:endParaRPr>
          </a:p>
        </p:txBody>
      </p:sp>
      <p:grpSp>
        <p:nvGrpSpPr>
          <p:cNvPr id="7" name="Group 62"/>
          <p:cNvGrpSpPr/>
          <p:nvPr/>
        </p:nvGrpSpPr>
        <p:grpSpPr>
          <a:xfrm>
            <a:off x="-18298" y="3423150"/>
            <a:ext cx="2041699" cy="708623"/>
            <a:chOff x="-18298" y="3423150"/>
            <a:chExt cx="2041699" cy="708623"/>
          </a:xfrm>
        </p:grpSpPr>
        <p:sp>
          <p:nvSpPr>
            <p:cNvPr id="67" name="Freeform 35"/>
            <p:cNvSpPr>
              <a:spLocks/>
            </p:cNvSpPr>
            <p:nvPr/>
          </p:nvSpPr>
          <p:spPr bwMode="auto">
            <a:xfrm flipV="1">
              <a:off x="-18298" y="3423150"/>
              <a:ext cx="456844" cy="548404"/>
            </a:xfrm>
            <a:custGeom>
              <a:avLst/>
              <a:gdLst>
                <a:gd name="T0" fmla="*/ 0 w 576"/>
                <a:gd name="T1" fmla="*/ 0 h 1272"/>
                <a:gd name="T2" fmla="*/ 104 w 576"/>
                <a:gd name="T3" fmla="*/ 848 h 1272"/>
                <a:gd name="T4" fmla="*/ 448 w 576"/>
                <a:gd name="T5" fmla="*/ 976 h 1272"/>
                <a:gd name="T6" fmla="*/ 576 w 576"/>
                <a:gd name="T7" fmla="*/ 1272 h 12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"/>
                <a:gd name="T13" fmla="*/ 0 h 1272"/>
                <a:gd name="T14" fmla="*/ 576 w 576"/>
                <a:gd name="T15" fmla="*/ 1272 h 1272"/>
                <a:gd name="connsiteX0" fmla="*/ 0 w 10538"/>
                <a:gd name="connsiteY0" fmla="*/ 0 h 10000"/>
                <a:gd name="connsiteX1" fmla="*/ 1806 w 10538"/>
                <a:gd name="connsiteY1" fmla="*/ 6667 h 10000"/>
                <a:gd name="connsiteX2" fmla="*/ 9167 w 10538"/>
                <a:gd name="connsiteY2" fmla="*/ 4465 h 10000"/>
                <a:gd name="connsiteX3" fmla="*/ 10000 w 10538"/>
                <a:gd name="connsiteY3" fmla="*/ 10000 h 10000"/>
                <a:gd name="connsiteX0" fmla="*/ 0 w 10538"/>
                <a:gd name="connsiteY0" fmla="*/ 0 h 10000"/>
                <a:gd name="connsiteX1" fmla="*/ 9167 w 10538"/>
                <a:gd name="connsiteY1" fmla="*/ 4465 h 10000"/>
                <a:gd name="connsiteX2" fmla="*/ 10000 w 10538"/>
                <a:gd name="connsiteY2" fmla="*/ 10000 h 10000"/>
                <a:gd name="connsiteX0" fmla="*/ 1412 w 11950"/>
                <a:gd name="connsiteY0" fmla="*/ 0 h 10000"/>
                <a:gd name="connsiteX1" fmla="*/ 10579 w 11950"/>
                <a:gd name="connsiteY1" fmla="*/ 4465 h 10000"/>
                <a:gd name="connsiteX2" fmla="*/ 11412 w 11950"/>
                <a:gd name="connsiteY2" fmla="*/ 10000 h 10000"/>
                <a:gd name="connsiteX0" fmla="*/ 1412 w 11950"/>
                <a:gd name="connsiteY0" fmla="*/ 0 h 10000"/>
                <a:gd name="connsiteX1" fmla="*/ 10579 w 11950"/>
                <a:gd name="connsiteY1" fmla="*/ 4465 h 10000"/>
                <a:gd name="connsiteX2" fmla="*/ 11412 w 11950"/>
                <a:gd name="connsiteY2" fmla="*/ 10000 h 10000"/>
                <a:gd name="connsiteX0" fmla="*/ 1412 w 11950"/>
                <a:gd name="connsiteY0" fmla="*/ 0 h 10000"/>
                <a:gd name="connsiteX1" fmla="*/ 10579 w 11950"/>
                <a:gd name="connsiteY1" fmla="*/ 4465 h 10000"/>
                <a:gd name="connsiteX2" fmla="*/ 11412 w 11950"/>
                <a:gd name="connsiteY2" fmla="*/ 10000 h 10000"/>
                <a:gd name="connsiteX0" fmla="*/ 1412 w 11950"/>
                <a:gd name="connsiteY0" fmla="*/ 0 h 9811"/>
                <a:gd name="connsiteX1" fmla="*/ 10579 w 11950"/>
                <a:gd name="connsiteY1" fmla="*/ 4465 h 9811"/>
                <a:gd name="connsiteX2" fmla="*/ 11950 w 11950"/>
                <a:gd name="connsiteY2" fmla="*/ 9811 h 9811"/>
                <a:gd name="connsiteX0" fmla="*/ 1182 w 11147"/>
                <a:gd name="connsiteY0" fmla="*/ 0 h 10000"/>
                <a:gd name="connsiteX1" fmla="*/ 10000 w 11147"/>
                <a:gd name="connsiteY1" fmla="*/ 5769 h 10000"/>
                <a:gd name="connsiteX2" fmla="*/ 10000 w 11147"/>
                <a:gd name="connsiteY2" fmla="*/ 10000 h 10000"/>
                <a:gd name="connsiteX0" fmla="*/ 1182 w 10212"/>
                <a:gd name="connsiteY0" fmla="*/ 0 h 10000"/>
                <a:gd name="connsiteX1" fmla="*/ 10000 w 10212"/>
                <a:gd name="connsiteY1" fmla="*/ 5769 h 10000"/>
                <a:gd name="connsiteX2" fmla="*/ 10000 w 10212"/>
                <a:gd name="connsiteY2" fmla="*/ 10000 h 10000"/>
                <a:gd name="connsiteX0" fmla="*/ 1182 w 10212"/>
                <a:gd name="connsiteY0" fmla="*/ 0 h 10000"/>
                <a:gd name="connsiteX1" fmla="*/ 10000 w 10212"/>
                <a:gd name="connsiteY1" fmla="*/ 5769 h 10000"/>
                <a:gd name="connsiteX2" fmla="*/ 10000 w 10212"/>
                <a:gd name="connsiteY2" fmla="*/ 10000 h 10000"/>
                <a:gd name="connsiteX0" fmla="*/ 4151 w 4363"/>
                <a:gd name="connsiteY0" fmla="*/ 0 h 8077"/>
                <a:gd name="connsiteX1" fmla="*/ 4151 w 4363"/>
                <a:gd name="connsiteY1" fmla="*/ 3846 h 8077"/>
                <a:gd name="connsiteX2" fmla="*/ 4151 w 4363"/>
                <a:gd name="connsiteY2" fmla="*/ 8077 h 8077"/>
                <a:gd name="connsiteX0" fmla="*/ 11168 w 11654"/>
                <a:gd name="connsiteY0" fmla="*/ 0 h 10000"/>
                <a:gd name="connsiteX1" fmla="*/ 11168 w 11654"/>
                <a:gd name="connsiteY1" fmla="*/ 4762 h 10000"/>
                <a:gd name="connsiteX2" fmla="*/ 11168 w 11654"/>
                <a:gd name="connsiteY2" fmla="*/ 10000 h 10000"/>
                <a:gd name="connsiteX0" fmla="*/ 11168 w 11168"/>
                <a:gd name="connsiteY0" fmla="*/ 0 h 31250"/>
                <a:gd name="connsiteX1" fmla="*/ 10682 w 11168"/>
                <a:gd name="connsiteY1" fmla="*/ 26012 h 31250"/>
                <a:gd name="connsiteX2" fmla="*/ 10682 w 11168"/>
                <a:gd name="connsiteY2" fmla="*/ 31250 h 31250"/>
                <a:gd name="connsiteX0" fmla="*/ 486 w 486"/>
                <a:gd name="connsiteY0" fmla="*/ 0 h 31250"/>
                <a:gd name="connsiteX1" fmla="*/ 0 w 486"/>
                <a:gd name="connsiteY1" fmla="*/ 31250 h 31250"/>
                <a:gd name="connsiteX0" fmla="*/ 166515 w 166515"/>
                <a:gd name="connsiteY0" fmla="*/ 0 h 10000"/>
                <a:gd name="connsiteX1" fmla="*/ 156515 w 166515"/>
                <a:gd name="connsiteY1" fmla="*/ 10000 h 10000"/>
                <a:gd name="connsiteX0" fmla="*/ 166515 w 166515"/>
                <a:gd name="connsiteY0" fmla="*/ 0 h 3215"/>
                <a:gd name="connsiteX1" fmla="*/ 24965 w 166515"/>
                <a:gd name="connsiteY1" fmla="*/ 2800 h 3215"/>
                <a:gd name="connsiteX0" fmla="*/ 24259 w 24259"/>
                <a:gd name="connsiteY0" fmla="*/ 8420 h 17129"/>
                <a:gd name="connsiteX1" fmla="*/ 15758 w 24259"/>
                <a:gd name="connsiteY1" fmla="*/ 17129 h 17129"/>
                <a:gd name="connsiteX0" fmla="*/ 24741 w 24741"/>
                <a:gd name="connsiteY0" fmla="*/ 6933 h 15642"/>
                <a:gd name="connsiteX1" fmla="*/ 16240 w 24741"/>
                <a:gd name="connsiteY1" fmla="*/ 15642 h 15642"/>
                <a:gd name="connsiteX0" fmla="*/ 24741 w 24741"/>
                <a:gd name="connsiteY0" fmla="*/ 6933 h 15823"/>
                <a:gd name="connsiteX1" fmla="*/ 16240 w 24741"/>
                <a:gd name="connsiteY1" fmla="*/ 15823 h 15823"/>
                <a:gd name="connsiteX0" fmla="*/ 30572 w 30572"/>
                <a:gd name="connsiteY0" fmla="*/ 8623 h 17513"/>
                <a:gd name="connsiteX1" fmla="*/ 24457 w 30572"/>
                <a:gd name="connsiteY1" fmla="*/ 6996 h 17513"/>
                <a:gd name="connsiteX2" fmla="*/ 22071 w 30572"/>
                <a:gd name="connsiteY2" fmla="*/ 17513 h 17513"/>
                <a:gd name="connsiteX0" fmla="*/ 17644 w 17644"/>
                <a:gd name="connsiteY0" fmla="*/ 2440 h 11330"/>
                <a:gd name="connsiteX1" fmla="*/ 11529 w 17644"/>
                <a:gd name="connsiteY1" fmla="*/ 813 h 11330"/>
                <a:gd name="connsiteX2" fmla="*/ 9143 w 17644"/>
                <a:gd name="connsiteY2" fmla="*/ 11330 h 11330"/>
                <a:gd name="connsiteX0" fmla="*/ 17644 w 17644"/>
                <a:gd name="connsiteY0" fmla="*/ 2440 h 11330"/>
                <a:gd name="connsiteX1" fmla="*/ 11529 w 17644"/>
                <a:gd name="connsiteY1" fmla="*/ 813 h 11330"/>
                <a:gd name="connsiteX2" fmla="*/ 9143 w 17644"/>
                <a:gd name="connsiteY2" fmla="*/ 11330 h 11330"/>
                <a:gd name="connsiteX0" fmla="*/ 11841 w 11841"/>
                <a:gd name="connsiteY0" fmla="*/ 785 h 11330"/>
                <a:gd name="connsiteX1" fmla="*/ 11529 w 11841"/>
                <a:gd name="connsiteY1" fmla="*/ 813 h 11330"/>
                <a:gd name="connsiteX2" fmla="*/ 9143 w 11841"/>
                <a:gd name="connsiteY2" fmla="*/ 11330 h 11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41" h="11330">
                  <a:moveTo>
                    <a:pt x="11841" y="785"/>
                  </a:moveTo>
                  <a:lnTo>
                    <a:pt x="11529" y="813"/>
                  </a:lnTo>
                  <a:cubicBezTo>
                    <a:pt x="0" y="0"/>
                    <a:pt x="3587" y="5776"/>
                    <a:pt x="9143" y="11330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prstDash val="sysDash"/>
              <a:round/>
              <a:headEnd/>
              <a:tailEnd type="stealth" w="lg" len="lg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68" name="Text Box 37"/>
            <p:cNvSpPr txBox="1">
              <a:spLocks noChangeArrowheads="1"/>
            </p:cNvSpPr>
            <p:nvPr/>
          </p:nvSpPr>
          <p:spPr bwMode="auto">
            <a:xfrm>
              <a:off x="442519" y="3700244"/>
              <a:ext cx="1580882" cy="431529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square" lIns="92075" tIns="46038" rIns="92075" bIns="46038" anchor="b">
              <a:spAutoFit/>
            </a:bodyPr>
            <a:lstStyle/>
            <a:p>
              <a:r>
                <a:rPr lang="en-US" sz="2200" dirty="0" smtClean="0">
                  <a:solidFill>
                    <a:srgbClr val="C00000"/>
                  </a:solidFill>
                </a:rPr>
                <a:t>Post-DNA</a:t>
              </a:r>
              <a:endParaRPr lang="en-US" sz="2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" name="Group 53"/>
          <p:cNvGrpSpPr/>
          <p:nvPr/>
        </p:nvGrpSpPr>
        <p:grpSpPr>
          <a:xfrm>
            <a:off x="3499041" y="5239063"/>
            <a:ext cx="3555111" cy="966578"/>
            <a:chOff x="3499041" y="5239063"/>
            <a:chExt cx="3555111" cy="966578"/>
          </a:xfrm>
        </p:grpSpPr>
        <p:sp>
          <p:nvSpPr>
            <p:cNvPr id="51" name="TextBox 50"/>
            <p:cNvSpPr txBox="1"/>
            <p:nvPr/>
          </p:nvSpPr>
          <p:spPr>
            <a:xfrm>
              <a:off x="4662151" y="5743976"/>
              <a:ext cx="2392001" cy="461665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B050"/>
                  </a:solidFill>
                </a:rPr>
                <a:t>(Actual suspect)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sp>
          <p:nvSpPr>
            <p:cNvPr id="53" name="Freeform 52"/>
            <p:cNvSpPr/>
            <p:nvPr/>
          </p:nvSpPr>
          <p:spPr>
            <a:xfrm>
              <a:off x="3499041" y="5239063"/>
              <a:ext cx="1284571" cy="702004"/>
            </a:xfrm>
            <a:custGeom>
              <a:avLst/>
              <a:gdLst>
                <a:gd name="connsiteX0" fmla="*/ 762000 w 1489656"/>
                <a:gd name="connsiteY0" fmla="*/ 270456 h 450761"/>
                <a:gd name="connsiteX1" fmla="*/ 1367307 w 1489656"/>
                <a:gd name="connsiteY1" fmla="*/ 64394 h 450761"/>
                <a:gd name="connsiteX2" fmla="*/ 27904 w 1489656"/>
                <a:gd name="connsiteY2" fmla="*/ 64394 h 450761"/>
                <a:gd name="connsiteX3" fmla="*/ 1199882 w 1489656"/>
                <a:gd name="connsiteY3" fmla="*/ 450761 h 450761"/>
                <a:gd name="connsiteX0" fmla="*/ 762000 w 1489656"/>
                <a:gd name="connsiteY0" fmla="*/ 270457 h 450762"/>
                <a:gd name="connsiteX1" fmla="*/ 1367307 w 1489656"/>
                <a:gd name="connsiteY1" fmla="*/ 64395 h 450762"/>
                <a:gd name="connsiteX2" fmla="*/ 27904 w 1489656"/>
                <a:gd name="connsiteY2" fmla="*/ 64395 h 450762"/>
                <a:gd name="connsiteX3" fmla="*/ 1199882 w 1489656"/>
                <a:gd name="connsiteY3" fmla="*/ 450762 h 450762"/>
                <a:gd name="connsiteX0" fmla="*/ 753256 w 1480912"/>
                <a:gd name="connsiteY0" fmla="*/ 270456 h 450761"/>
                <a:gd name="connsiteX1" fmla="*/ 1358563 w 1480912"/>
                <a:gd name="connsiteY1" fmla="*/ 64394 h 450761"/>
                <a:gd name="connsiteX2" fmla="*/ 19160 w 1480912"/>
                <a:gd name="connsiteY2" fmla="*/ 64394 h 450761"/>
                <a:gd name="connsiteX3" fmla="*/ 1243604 w 1480912"/>
                <a:gd name="connsiteY3" fmla="*/ 450761 h 450761"/>
                <a:gd name="connsiteX0" fmla="*/ 753256 w 1480912"/>
                <a:gd name="connsiteY0" fmla="*/ 270456 h 454667"/>
                <a:gd name="connsiteX1" fmla="*/ 1358563 w 1480912"/>
                <a:gd name="connsiteY1" fmla="*/ 64394 h 454667"/>
                <a:gd name="connsiteX2" fmla="*/ 19160 w 1480912"/>
                <a:gd name="connsiteY2" fmla="*/ 64394 h 454667"/>
                <a:gd name="connsiteX3" fmla="*/ 1243604 w 1480912"/>
                <a:gd name="connsiteY3" fmla="*/ 450761 h 454667"/>
                <a:gd name="connsiteX0" fmla="*/ 682053 w 1397842"/>
                <a:gd name="connsiteY0" fmla="*/ 270456 h 454667"/>
                <a:gd name="connsiteX1" fmla="*/ 1287360 w 1397842"/>
                <a:gd name="connsiteY1" fmla="*/ 64394 h 454667"/>
                <a:gd name="connsiteX2" fmla="*/ 19160 w 1397842"/>
                <a:gd name="connsiteY2" fmla="*/ 64394 h 454667"/>
                <a:gd name="connsiteX3" fmla="*/ 1172401 w 1397842"/>
                <a:gd name="connsiteY3" fmla="*/ 450761 h 454667"/>
                <a:gd name="connsiteX0" fmla="*/ 682053 w 1397842"/>
                <a:gd name="connsiteY0" fmla="*/ 465328 h 649539"/>
                <a:gd name="connsiteX1" fmla="*/ 1287360 w 1397842"/>
                <a:gd name="connsiteY1" fmla="*/ 259266 h 649539"/>
                <a:gd name="connsiteX2" fmla="*/ 19160 w 1397842"/>
                <a:gd name="connsiteY2" fmla="*/ 259266 h 649539"/>
                <a:gd name="connsiteX3" fmla="*/ 1172401 w 1397842"/>
                <a:gd name="connsiteY3" fmla="*/ 645633 h 649539"/>
                <a:gd name="connsiteX0" fmla="*/ 670811 w 1386600"/>
                <a:gd name="connsiteY0" fmla="*/ 465328 h 649539"/>
                <a:gd name="connsiteX1" fmla="*/ 1276118 w 1386600"/>
                <a:gd name="connsiteY1" fmla="*/ 259266 h 649539"/>
                <a:gd name="connsiteX2" fmla="*/ 7918 w 1386600"/>
                <a:gd name="connsiteY2" fmla="*/ 259266 h 649539"/>
                <a:gd name="connsiteX3" fmla="*/ 1161159 w 1386600"/>
                <a:gd name="connsiteY3" fmla="*/ 645633 h 649539"/>
                <a:gd name="connsiteX0" fmla="*/ 670811 w 1386600"/>
                <a:gd name="connsiteY0" fmla="*/ 465328 h 649539"/>
                <a:gd name="connsiteX1" fmla="*/ 1276118 w 1386600"/>
                <a:gd name="connsiteY1" fmla="*/ 259266 h 649539"/>
                <a:gd name="connsiteX2" fmla="*/ 7918 w 1386600"/>
                <a:gd name="connsiteY2" fmla="*/ 259266 h 649539"/>
                <a:gd name="connsiteX3" fmla="*/ 1161159 w 1386600"/>
                <a:gd name="connsiteY3" fmla="*/ 645633 h 649539"/>
                <a:gd name="connsiteX0" fmla="*/ 670811 w 1293053"/>
                <a:gd name="connsiteY0" fmla="*/ 465328 h 649539"/>
                <a:gd name="connsiteX1" fmla="*/ 1276118 w 1293053"/>
                <a:gd name="connsiteY1" fmla="*/ 259266 h 649539"/>
                <a:gd name="connsiteX2" fmla="*/ 7918 w 1293053"/>
                <a:gd name="connsiteY2" fmla="*/ 259266 h 649539"/>
                <a:gd name="connsiteX3" fmla="*/ 1161159 w 1293053"/>
                <a:gd name="connsiteY3" fmla="*/ 645633 h 649539"/>
                <a:gd name="connsiteX0" fmla="*/ 670811 w 1281669"/>
                <a:gd name="connsiteY0" fmla="*/ 465328 h 649539"/>
                <a:gd name="connsiteX1" fmla="*/ 1276118 w 1281669"/>
                <a:gd name="connsiteY1" fmla="*/ 259266 h 649539"/>
                <a:gd name="connsiteX2" fmla="*/ 7918 w 1281669"/>
                <a:gd name="connsiteY2" fmla="*/ 259266 h 649539"/>
                <a:gd name="connsiteX3" fmla="*/ 1161159 w 1281669"/>
                <a:gd name="connsiteY3" fmla="*/ 645633 h 649539"/>
                <a:gd name="connsiteX0" fmla="*/ 670811 w 1281669"/>
                <a:gd name="connsiteY0" fmla="*/ 465328 h 649539"/>
                <a:gd name="connsiteX1" fmla="*/ 1276118 w 1281669"/>
                <a:gd name="connsiteY1" fmla="*/ 259266 h 649539"/>
                <a:gd name="connsiteX2" fmla="*/ 7918 w 1281669"/>
                <a:gd name="connsiteY2" fmla="*/ 259266 h 649539"/>
                <a:gd name="connsiteX3" fmla="*/ 1161159 w 1281669"/>
                <a:gd name="connsiteY3" fmla="*/ 645633 h 649539"/>
                <a:gd name="connsiteX0" fmla="*/ 673713 w 1284571"/>
                <a:gd name="connsiteY0" fmla="*/ 517793 h 702004"/>
                <a:gd name="connsiteX1" fmla="*/ 1279020 w 1284571"/>
                <a:gd name="connsiteY1" fmla="*/ 311731 h 702004"/>
                <a:gd name="connsiteX2" fmla="*/ 10820 w 1284571"/>
                <a:gd name="connsiteY2" fmla="*/ 311731 h 702004"/>
                <a:gd name="connsiteX3" fmla="*/ 1164061 w 1284571"/>
                <a:gd name="connsiteY3" fmla="*/ 698098 h 702004"/>
                <a:gd name="connsiteX0" fmla="*/ 673713 w 1284571"/>
                <a:gd name="connsiteY0" fmla="*/ 517793 h 702004"/>
                <a:gd name="connsiteX1" fmla="*/ 1279020 w 1284571"/>
                <a:gd name="connsiteY1" fmla="*/ 311731 h 702004"/>
                <a:gd name="connsiteX2" fmla="*/ 10820 w 1284571"/>
                <a:gd name="connsiteY2" fmla="*/ 311731 h 702004"/>
                <a:gd name="connsiteX3" fmla="*/ 1164061 w 1284571"/>
                <a:gd name="connsiteY3" fmla="*/ 698098 h 702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4571" h="702004">
                  <a:moveTo>
                    <a:pt x="673713" y="517793"/>
                  </a:moveTo>
                  <a:cubicBezTo>
                    <a:pt x="1093754" y="544360"/>
                    <a:pt x="1284571" y="529705"/>
                    <a:pt x="1279020" y="311731"/>
                  </a:cubicBezTo>
                  <a:cubicBezTo>
                    <a:pt x="1269723" y="82514"/>
                    <a:pt x="0" y="0"/>
                    <a:pt x="10820" y="311731"/>
                  </a:cubicBezTo>
                  <a:cubicBezTo>
                    <a:pt x="2902" y="574745"/>
                    <a:pt x="387985" y="702004"/>
                    <a:pt x="1164061" y="698098"/>
                  </a:cubicBezTo>
                </a:path>
              </a:pathLst>
            </a:cu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72"/>
          <p:cNvGrpSpPr/>
          <p:nvPr/>
        </p:nvGrpSpPr>
        <p:grpSpPr>
          <a:xfrm>
            <a:off x="207011" y="2519190"/>
            <a:ext cx="1654835" cy="830997"/>
            <a:chOff x="207011" y="2519190"/>
            <a:chExt cx="1654835" cy="830997"/>
          </a:xfrm>
        </p:grpSpPr>
        <p:sp>
          <p:nvSpPr>
            <p:cNvPr id="72" name="TextBox 71"/>
            <p:cNvSpPr txBox="1"/>
            <p:nvPr/>
          </p:nvSpPr>
          <p:spPr>
            <a:xfrm>
              <a:off x="207011" y="2519190"/>
              <a:ext cx="1654835" cy="830997"/>
            </a:xfrm>
            <a:prstGeom prst="rect">
              <a:avLst/>
            </a:prstGeom>
            <a:solidFill>
              <a:srgbClr val="FFFF00">
                <a:alpha val="7098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Net evidence?</a:t>
              </a:r>
              <a:endParaRPr lang="en-US" sz="2400" dirty="0" smtClean="0">
                <a:solidFill>
                  <a:srgbClr val="00A700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>
              <a:off x="326571" y="2932268"/>
              <a:ext cx="1425111" cy="9236"/>
            </a:xfrm>
            <a:custGeom>
              <a:avLst/>
              <a:gdLst>
                <a:gd name="connsiteX0" fmla="*/ 1311007 w 1311007"/>
                <a:gd name="connsiteY0" fmla="*/ 0 h 0"/>
                <a:gd name="connsiteX1" fmla="*/ 0 w 131100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1007">
                  <a:moveTo>
                    <a:pt x="1311007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0" grpId="0" animBg="1"/>
      <p:bldP spid="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smtClean="0"/>
              <a:t>forensic mathematics</a:t>
            </a:r>
          </a:p>
        </p:txBody>
      </p:sp>
      <p:sp>
        <p:nvSpPr>
          <p:cNvPr id="389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99A9A1-D896-4C99-B270-9FDFCB6D7F5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Fingernail DNA evidence; suspect=Brenner</a:t>
            </a:r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228600" y="5097882"/>
            <a:ext cx="830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19" name="Line 8"/>
          <p:cNvSpPr>
            <a:spLocks noChangeShapeType="1"/>
          </p:cNvSpPr>
          <p:nvPr/>
        </p:nvSpPr>
        <p:spPr bwMode="auto">
          <a:xfrm>
            <a:off x="3352800" y="4869282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5468913" y="5395898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90%</a:t>
            </a:r>
          </a:p>
        </p:txBody>
      </p:sp>
      <p:sp>
        <p:nvSpPr>
          <p:cNvPr id="38921" name="Line 10"/>
          <p:cNvSpPr>
            <a:spLocks noChangeShapeType="1"/>
          </p:cNvSpPr>
          <p:nvPr/>
        </p:nvSpPr>
        <p:spPr bwMode="auto">
          <a:xfrm>
            <a:off x="4570233" y="4869282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2" name="Text Box 11"/>
          <p:cNvSpPr txBox="1">
            <a:spLocks noChangeArrowheads="1"/>
          </p:cNvSpPr>
          <p:nvPr/>
        </p:nvSpPr>
        <p:spPr bwMode="auto">
          <a:xfrm>
            <a:off x="6614037" y="5395898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99%</a:t>
            </a:r>
          </a:p>
        </p:txBody>
      </p:sp>
      <p:sp>
        <p:nvSpPr>
          <p:cNvPr id="38923" name="Line 12"/>
          <p:cNvSpPr>
            <a:spLocks noChangeShapeType="1"/>
          </p:cNvSpPr>
          <p:nvPr/>
        </p:nvSpPr>
        <p:spPr bwMode="auto">
          <a:xfrm>
            <a:off x="5781675" y="4869282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5" name="Line 14"/>
          <p:cNvSpPr>
            <a:spLocks noChangeShapeType="1"/>
          </p:cNvSpPr>
          <p:nvPr/>
        </p:nvSpPr>
        <p:spPr bwMode="auto">
          <a:xfrm>
            <a:off x="6934200" y="4869282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7" name="Line 18"/>
          <p:cNvSpPr>
            <a:spLocks noChangeShapeType="1"/>
          </p:cNvSpPr>
          <p:nvPr/>
        </p:nvSpPr>
        <p:spPr bwMode="auto">
          <a:xfrm>
            <a:off x="2057400" y="4869282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28" name="Text Box 19"/>
          <p:cNvSpPr txBox="1">
            <a:spLocks noChangeArrowheads="1"/>
          </p:cNvSpPr>
          <p:nvPr/>
        </p:nvSpPr>
        <p:spPr bwMode="auto">
          <a:xfrm>
            <a:off x="4250846" y="5395898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38930" name="Text Box 21"/>
          <p:cNvSpPr txBox="1">
            <a:spLocks noChangeArrowheads="1"/>
          </p:cNvSpPr>
          <p:nvPr/>
        </p:nvSpPr>
        <p:spPr bwMode="auto">
          <a:xfrm>
            <a:off x="3018768" y="5395898"/>
            <a:ext cx="62837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10%</a:t>
            </a:r>
          </a:p>
        </p:txBody>
      </p:sp>
      <p:sp>
        <p:nvSpPr>
          <p:cNvPr id="38932" name="Text Box 23"/>
          <p:cNvSpPr txBox="1">
            <a:spLocks noChangeArrowheads="1"/>
          </p:cNvSpPr>
          <p:nvPr/>
        </p:nvSpPr>
        <p:spPr bwMode="auto">
          <a:xfrm>
            <a:off x="1826031" y="5395898"/>
            <a:ext cx="498533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1%</a:t>
            </a:r>
          </a:p>
        </p:txBody>
      </p:sp>
      <p:sp>
        <p:nvSpPr>
          <p:cNvPr id="38938" name="Text Box 33"/>
          <p:cNvSpPr txBox="1">
            <a:spLocks noChangeArrowheads="1"/>
          </p:cNvSpPr>
          <p:nvPr/>
        </p:nvSpPr>
        <p:spPr bwMode="auto">
          <a:xfrm>
            <a:off x="457200" y="5326482"/>
            <a:ext cx="77724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/>
              <a:t>Probability </a:t>
            </a:r>
            <a:r>
              <a:rPr lang="en-US" sz="2400" dirty="0" smtClean="0"/>
              <a:t>Brenner’s DNA included</a:t>
            </a:r>
            <a:endParaRPr lang="en-US" sz="2400" dirty="0"/>
          </a:p>
        </p:txBody>
      </p:sp>
      <p:sp>
        <p:nvSpPr>
          <p:cNvPr id="38943" name="Freeform 35"/>
          <p:cNvSpPr>
            <a:spLocks/>
          </p:cNvSpPr>
          <p:nvPr/>
        </p:nvSpPr>
        <p:spPr bwMode="auto">
          <a:xfrm>
            <a:off x="4267924" y="1066800"/>
            <a:ext cx="537896" cy="1143004"/>
          </a:xfrm>
          <a:custGeom>
            <a:avLst/>
            <a:gdLst>
              <a:gd name="T0" fmla="*/ 0 w 576"/>
              <a:gd name="T1" fmla="*/ 0 h 1272"/>
              <a:gd name="T2" fmla="*/ 104 w 576"/>
              <a:gd name="T3" fmla="*/ 848 h 1272"/>
              <a:gd name="T4" fmla="*/ 448 w 576"/>
              <a:gd name="T5" fmla="*/ 976 h 1272"/>
              <a:gd name="T6" fmla="*/ 576 w 576"/>
              <a:gd name="T7" fmla="*/ 1272 h 1272"/>
              <a:gd name="T8" fmla="*/ 0 60000 65536"/>
              <a:gd name="T9" fmla="*/ 0 60000 65536"/>
              <a:gd name="T10" fmla="*/ 0 60000 65536"/>
              <a:gd name="T11" fmla="*/ 0 60000 65536"/>
              <a:gd name="T12" fmla="*/ 0 w 576"/>
              <a:gd name="T13" fmla="*/ 0 h 1272"/>
              <a:gd name="T14" fmla="*/ 576 w 576"/>
              <a:gd name="T15" fmla="*/ 1272 h 1272"/>
              <a:gd name="connsiteX0" fmla="*/ 0 w 10538"/>
              <a:gd name="connsiteY0" fmla="*/ 0 h 10000"/>
              <a:gd name="connsiteX1" fmla="*/ 1806 w 10538"/>
              <a:gd name="connsiteY1" fmla="*/ 6667 h 10000"/>
              <a:gd name="connsiteX2" fmla="*/ 9167 w 10538"/>
              <a:gd name="connsiteY2" fmla="*/ 4465 h 10000"/>
              <a:gd name="connsiteX3" fmla="*/ 10000 w 10538"/>
              <a:gd name="connsiteY3" fmla="*/ 10000 h 10000"/>
              <a:gd name="connsiteX0" fmla="*/ 0 w 10538"/>
              <a:gd name="connsiteY0" fmla="*/ 0 h 10000"/>
              <a:gd name="connsiteX1" fmla="*/ 9167 w 10538"/>
              <a:gd name="connsiteY1" fmla="*/ 4465 h 10000"/>
              <a:gd name="connsiteX2" fmla="*/ 10000 w 10538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9811"/>
              <a:gd name="connsiteX1" fmla="*/ 10579 w 11950"/>
              <a:gd name="connsiteY1" fmla="*/ 4465 h 9811"/>
              <a:gd name="connsiteX2" fmla="*/ 11950 w 11950"/>
              <a:gd name="connsiteY2" fmla="*/ 9811 h 9811"/>
              <a:gd name="connsiteX0" fmla="*/ 1182 w 11147"/>
              <a:gd name="connsiteY0" fmla="*/ 0 h 10000"/>
              <a:gd name="connsiteX1" fmla="*/ 10000 w 11147"/>
              <a:gd name="connsiteY1" fmla="*/ 5769 h 10000"/>
              <a:gd name="connsiteX2" fmla="*/ 10000 w 11147"/>
              <a:gd name="connsiteY2" fmla="*/ 10000 h 10000"/>
              <a:gd name="connsiteX0" fmla="*/ 1182 w 10212"/>
              <a:gd name="connsiteY0" fmla="*/ 0 h 10000"/>
              <a:gd name="connsiteX1" fmla="*/ 10000 w 10212"/>
              <a:gd name="connsiteY1" fmla="*/ 5769 h 10000"/>
              <a:gd name="connsiteX2" fmla="*/ 10000 w 10212"/>
              <a:gd name="connsiteY2" fmla="*/ 10000 h 10000"/>
              <a:gd name="connsiteX0" fmla="*/ 1182 w 10212"/>
              <a:gd name="connsiteY0" fmla="*/ 0 h 10000"/>
              <a:gd name="connsiteX1" fmla="*/ 10000 w 10212"/>
              <a:gd name="connsiteY1" fmla="*/ 5769 h 10000"/>
              <a:gd name="connsiteX2" fmla="*/ 10000 w 10212"/>
              <a:gd name="connsiteY2" fmla="*/ 10000 h 10000"/>
              <a:gd name="connsiteX0" fmla="*/ 4151 w 4363"/>
              <a:gd name="connsiteY0" fmla="*/ 0 h 8077"/>
              <a:gd name="connsiteX1" fmla="*/ 4151 w 4363"/>
              <a:gd name="connsiteY1" fmla="*/ 3846 h 8077"/>
              <a:gd name="connsiteX2" fmla="*/ 4151 w 4363"/>
              <a:gd name="connsiteY2" fmla="*/ 8077 h 8077"/>
              <a:gd name="connsiteX0" fmla="*/ 11168 w 11654"/>
              <a:gd name="connsiteY0" fmla="*/ 0 h 10000"/>
              <a:gd name="connsiteX1" fmla="*/ 11168 w 11654"/>
              <a:gd name="connsiteY1" fmla="*/ 4762 h 10000"/>
              <a:gd name="connsiteX2" fmla="*/ 11168 w 11654"/>
              <a:gd name="connsiteY2" fmla="*/ 10000 h 10000"/>
              <a:gd name="connsiteX0" fmla="*/ 14309 w 14309"/>
              <a:gd name="connsiteY0" fmla="*/ 0 h 8095"/>
              <a:gd name="connsiteX1" fmla="*/ 9514 w 14309"/>
              <a:gd name="connsiteY1" fmla="*/ 2857 h 8095"/>
              <a:gd name="connsiteX2" fmla="*/ 9514 w 14309"/>
              <a:gd name="connsiteY2" fmla="*/ 8095 h 8095"/>
              <a:gd name="connsiteX0" fmla="*/ 10000 w 10000"/>
              <a:gd name="connsiteY0" fmla="*/ 0 h 10000"/>
              <a:gd name="connsiteX1" fmla="*/ 6649 w 10000"/>
              <a:gd name="connsiteY1" fmla="*/ 3529 h 10000"/>
              <a:gd name="connsiteX2" fmla="*/ 6649 w 10000"/>
              <a:gd name="connsiteY2" fmla="*/ 10000 h 10000"/>
              <a:gd name="connsiteX0" fmla="*/ 10000 w 10000"/>
              <a:gd name="connsiteY0" fmla="*/ 0 h 10000"/>
              <a:gd name="connsiteX1" fmla="*/ 6649 w 10000"/>
              <a:gd name="connsiteY1" fmla="*/ 3529 h 10000"/>
              <a:gd name="connsiteX2" fmla="*/ 6649 w 10000"/>
              <a:gd name="connsiteY2" fmla="*/ 10000 h 10000"/>
              <a:gd name="connsiteX0" fmla="*/ 6649 w 6989"/>
              <a:gd name="connsiteY0" fmla="*/ 0 h 10000"/>
              <a:gd name="connsiteX1" fmla="*/ 6649 w 6989"/>
              <a:gd name="connsiteY1" fmla="*/ 3529 h 10000"/>
              <a:gd name="connsiteX2" fmla="*/ 6649 w 6989"/>
              <a:gd name="connsiteY2" fmla="*/ 10000 h 10000"/>
              <a:gd name="connsiteX0" fmla="*/ 9514 w 10000"/>
              <a:gd name="connsiteY0" fmla="*/ 0 h 10000"/>
              <a:gd name="connsiteX1" fmla="*/ 9514 w 10000"/>
              <a:gd name="connsiteY1" fmla="*/ 3529 h 10000"/>
              <a:gd name="connsiteX2" fmla="*/ 9514 w 10000"/>
              <a:gd name="connsiteY2" fmla="*/ 10000 h 10000"/>
              <a:gd name="connsiteX0" fmla="*/ 0 w 30366"/>
              <a:gd name="connsiteY0" fmla="*/ 0 h 10001"/>
              <a:gd name="connsiteX1" fmla="*/ 0 w 30366"/>
              <a:gd name="connsiteY1" fmla="*/ 3529 h 10001"/>
              <a:gd name="connsiteX2" fmla="*/ 30366 w 30366"/>
              <a:gd name="connsiteY2" fmla="*/ 10001 h 10001"/>
              <a:gd name="connsiteX0" fmla="*/ 0 w 30366"/>
              <a:gd name="connsiteY0" fmla="*/ 0 h 10001"/>
              <a:gd name="connsiteX1" fmla="*/ 0 w 30366"/>
              <a:gd name="connsiteY1" fmla="*/ 3529 h 10001"/>
              <a:gd name="connsiteX2" fmla="*/ 30366 w 30366"/>
              <a:gd name="connsiteY2" fmla="*/ 10001 h 10001"/>
              <a:gd name="connsiteX0" fmla="*/ 0 w 62331"/>
              <a:gd name="connsiteY0" fmla="*/ 0 h 7577"/>
              <a:gd name="connsiteX1" fmla="*/ 0 w 62331"/>
              <a:gd name="connsiteY1" fmla="*/ 3529 h 7577"/>
              <a:gd name="connsiteX2" fmla="*/ 62331 w 62331"/>
              <a:gd name="connsiteY2" fmla="*/ 7500 h 7577"/>
              <a:gd name="connsiteX0" fmla="*/ 0 w 10256"/>
              <a:gd name="connsiteY0" fmla="*/ 0 h 10000"/>
              <a:gd name="connsiteX1" fmla="*/ 0 w 10256"/>
              <a:gd name="connsiteY1" fmla="*/ 4658 h 10000"/>
              <a:gd name="connsiteX2" fmla="*/ 10256 w 10256"/>
              <a:gd name="connsiteY2" fmla="*/ 9899 h 10000"/>
              <a:gd name="connsiteX0" fmla="*/ 0 w 10256"/>
              <a:gd name="connsiteY0" fmla="*/ 0 h 9899"/>
              <a:gd name="connsiteX1" fmla="*/ 10256 w 10256"/>
              <a:gd name="connsiteY1" fmla="*/ 9899 h 9899"/>
              <a:gd name="connsiteX0" fmla="*/ 0 w 1566"/>
              <a:gd name="connsiteY0" fmla="*/ 0 h 9899"/>
              <a:gd name="connsiteX1" fmla="*/ 1566 w 1566"/>
              <a:gd name="connsiteY1" fmla="*/ 9899 h 9899"/>
              <a:gd name="connsiteX0" fmla="*/ 226 w 1792"/>
              <a:gd name="connsiteY0" fmla="*/ 0 h 9899"/>
              <a:gd name="connsiteX1" fmla="*/ 1792 w 1792"/>
              <a:gd name="connsiteY1" fmla="*/ 9899 h 9899"/>
              <a:gd name="connsiteX0" fmla="*/ 226 w 2018"/>
              <a:gd name="connsiteY0" fmla="*/ 0 h 9899"/>
              <a:gd name="connsiteX1" fmla="*/ 1792 w 2018"/>
              <a:gd name="connsiteY1" fmla="*/ 9899 h 9899"/>
              <a:gd name="connsiteX0" fmla="*/ 226 w 1810"/>
              <a:gd name="connsiteY0" fmla="*/ 0 h 9899"/>
              <a:gd name="connsiteX1" fmla="*/ 1792 w 1810"/>
              <a:gd name="connsiteY1" fmla="*/ 9899 h 9899"/>
              <a:gd name="connsiteX0" fmla="*/ 226 w 1792"/>
              <a:gd name="connsiteY0" fmla="*/ 0 h 9899"/>
              <a:gd name="connsiteX1" fmla="*/ 1792 w 1792"/>
              <a:gd name="connsiteY1" fmla="*/ 9899 h 9899"/>
              <a:gd name="connsiteX0" fmla="*/ 226 w 1810"/>
              <a:gd name="connsiteY0" fmla="*/ 0 h 9899"/>
              <a:gd name="connsiteX1" fmla="*/ 1792 w 1810"/>
              <a:gd name="connsiteY1" fmla="*/ 9899 h 9899"/>
              <a:gd name="connsiteX0" fmla="*/ 226 w 1792"/>
              <a:gd name="connsiteY0" fmla="*/ 0 h 9899"/>
              <a:gd name="connsiteX1" fmla="*/ 1792 w 1792"/>
              <a:gd name="connsiteY1" fmla="*/ 9899 h 9899"/>
              <a:gd name="connsiteX0" fmla="*/ 226 w 1810"/>
              <a:gd name="connsiteY0" fmla="*/ 0 h 9899"/>
              <a:gd name="connsiteX1" fmla="*/ 1792 w 1810"/>
              <a:gd name="connsiteY1" fmla="*/ 9899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10" h="9899">
                <a:moveTo>
                  <a:pt x="226" y="0"/>
                </a:moveTo>
                <a:cubicBezTo>
                  <a:pt x="0" y="6939"/>
                  <a:pt x="1810" y="5743"/>
                  <a:pt x="1792" y="9899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sysDash"/>
            <a:round/>
            <a:headEnd/>
            <a:tailEnd type="stealth" w="lg" len="lg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8944" name="Text Box 37"/>
          <p:cNvSpPr txBox="1">
            <a:spLocks noChangeArrowheads="1"/>
          </p:cNvSpPr>
          <p:nvPr/>
        </p:nvSpPr>
        <p:spPr bwMode="auto">
          <a:xfrm>
            <a:off x="1143000" y="609600"/>
            <a:ext cx="3197180" cy="43152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Your pre-DNA opinion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31" name="Line 18"/>
          <p:cNvSpPr>
            <a:spLocks noChangeShapeType="1"/>
          </p:cNvSpPr>
          <p:nvPr/>
        </p:nvSpPr>
        <p:spPr bwMode="auto">
          <a:xfrm>
            <a:off x="755650" y="4869282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42195" y="5091999"/>
            <a:ext cx="171040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</a:rPr>
              <a:t>smaller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7386528" y="5091999"/>
            <a:ext cx="1393010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</a:rPr>
              <a:t>larger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8085137" y="4869282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66" name="Group 65"/>
          <p:cNvGrpSpPr/>
          <p:nvPr/>
        </p:nvGrpSpPr>
        <p:grpSpPr>
          <a:xfrm>
            <a:off x="4810070" y="2209800"/>
            <a:ext cx="969264" cy="769441"/>
            <a:chOff x="4810070" y="2209800"/>
            <a:chExt cx="969264" cy="769441"/>
          </a:xfrm>
        </p:grpSpPr>
        <p:sp>
          <p:nvSpPr>
            <p:cNvPr id="38947" name="Line 26"/>
            <p:cNvSpPr>
              <a:spLocks noChangeShapeType="1"/>
            </p:cNvSpPr>
            <p:nvPr/>
          </p:nvSpPr>
          <p:spPr bwMode="auto">
            <a:xfrm>
              <a:off x="4810070" y="2209800"/>
              <a:ext cx="96926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09594" y="2209800"/>
              <a:ext cx="5405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D3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5.7</a:t>
              </a:r>
              <a:endParaRPr lang="en-US" sz="2200" dirty="0">
                <a:solidFill>
                  <a:srgbClr val="00A700"/>
                </a:solidFill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5480814" y="2209800"/>
            <a:ext cx="784189" cy="769441"/>
            <a:chOff x="5480814" y="2209800"/>
            <a:chExt cx="784189" cy="769441"/>
          </a:xfrm>
        </p:grpSpPr>
        <p:sp>
          <p:nvSpPr>
            <p:cNvPr id="37" name="Line 26"/>
            <p:cNvSpPr>
              <a:spLocks noChangeShapeType="1"/>
            </p:cNvSpPr>
            <p:nvPr/>
          </p:nvSpPr>
          <p:spPr bwMode="auto">
            <a:xfrm>
              <a:off x="5818524" y="2209800"/>
              <a:ext cx="347472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38" name="Line 26"/>
            <p:cNvSpPr>
              <a:spLocks noChangeShapeType="1"/>
            </p:cNvSpPr>
            <p:nvPr/>
          </p:nvSpPr>
          <p:spPr bwMode="auto">
            <a:xfrm>
              <a:off x="6135516" y="2209800"/>
              <a:ext cx="914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lg" len="med"/>
            </a:ln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480814" y="2209800"/>
              <a:ext cx="7841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/>
                <a:t>TH01</a:t>
              </a:r>
            </a:p>
            <a:p>
              <a:pPr algn="ctr"/>
              <a:r>
                <a:rPr lang="en-US" sz="2200" dirty="0" smtClean="0">
                  <a:solidFill>
                    <a:srgbClr val="00A700"/>
                  </a:solidFill>
                </a:rPr>
                <a:t>1.9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295622" y="2209800"/>
            <a:ext cx="6431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/>
              <a:t>D16</a:t>
            </a:r>
          </a:p>
          <a:p>
            <a:pPr algn="ctr"/>
            <a:r>
              <a:rPr lang="en-US" sz="2200" dirty="0" smtClean="0">
                <a:solidFill>
                  <a:srgbClr val="00A700"/>
                </a:solidFill>
              </a:rPr>
              <a:t>6.7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950803" y="2209800"/>
            <a:ext cx="7929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/>
              <a:t>TPOX</a:t>
            </a:r>
          </a:p>
          <a:p>
            <a:pPr algn="ctr"/>
            <a:r>
              <a:rPr lang="en-US" sz="2200" dirty="0" smtClean="0">
                <a:solidFill>
                  <a:srgbClr val="00A700"/>
                </a:solidFill>
              </a:rPr>
              <a:t>3.7</a:t>
            </a:r>
          </a:p>
        </p:txBody>
      </p:sp>
      <p:sp>
        <p:nvSpPr>
          <p:cNvPr id="46" name="Line 26"/>
          <p:cNvSpPr>
            <a:spLocks noChangeShapeType="1"/>
          </p:cNvSpPr>
          <p:nvPr/>
        </p:nvSpPr>
        <p:spPr bwMode="auto">
          <a:xfrm>
            <a:off x="6127843" y="2209800"/>
            <a:ext cx="105156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arrow" w="lg" len="med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48" name="Line 26"/>
          <p:cNvSpPr>
            <a:spLocks noChangeShapeType="1"/>
          </p:cNvSpPr>
          <p:nvPr/>
        </p:nvSpPr>
        <p:spPr bwMode="auto">
          <a:xfrm>
            <a:off x="7179403" y="2209800"/>
            <a:ext cx="778348" cy="14416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arrow" w="lg" len="med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77" name="Group 76"/>
          <p:cNvGrpSpPr/>
          <p:nvPr/>
        </p:nvGrpSpPr>
        <p:grpSpPr>
          <a:xfrm>
            <a:off x="4469921" y="893802"/>
            <a:ext cx="4459427" cy="1012251"/>
            <a:chOff x="4469921" y="893802"/>
            <a:chExt cx="4459427" cy="1012251"/>
          </a:xfrm>
        </p:grpSpPr>
        <p:cxnSp>
          <p:nvCxnSpPr>
            <p:cNvPr id="52" name="Straight Arrow Connector 51"/>
            <p:cNvCxnSpPr/>
            <p:nvPr/>
          </p:nvCxnSpPr>
          <p:spPr>
            <a:xfrm>
              <a:off x="4794422" y="1892904"/>
              <a:ext cx="3172013" cy="13149"/>
            </a:xfrm>
            <a:prstGeom prst="straightConnector1">
              <a:avLst/>
            </a:prstGeom>
            <a:ln w="38100">
              <a:solidFill>
                <a:srgbClr val="00A700"/>
              </a:solidFill>
              <a:headEnd type="none" w="lg" len="sm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4469921" y="893802"/>
              <a:ext cx="4459427" cy="830997"/>
            </a:xfrm>
            <a:prstGeom prst="rect">
              <a:avLst/>
            </a:prstGeom>
            <a:solidFill>
              <a:srgbClr val="FFFF00">
                <a:alpha val="70980"/>
              </a:srgb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/>
                <a:t>Combined evidence strength per </a:t>
              </a:r>
            </a:p>
            <a:p>
              <a:pPr algn="ctr"/>
              <a:r>
                <a:rPr lang="en-US" sz="2400" dirty="0" err="1" smtClean="0"/>
                <a:t>prosection’s</a:t>
              </a:r>
              <a:r>
                <a:rPr lang="en-US" sz="2400" dirty="0" smtClean="0"/>
                <a:t> “ignore alibi” method</a:t>
              </a:r>
              <a:endParaRPr lang="en-US" sz="2400" dirty="0" smtClean="0">
                <a:solidFill>
                  <a:srgbClr val="00A700"/>
                </a:solidFill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911179" y="3035121"/>
            <a:ext cx="694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FGA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254053" y="3042562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D18</a:t>
            </a:r>
          </a:p>
        </p:txBody>
      </p:sp>
      <p:sp>
        <p:nvSpPr>
          <p:cNvPr id="58" name="Line 26"/>
          <p:cNvSpPr>
            <a:spLocks noChangeShapeType="1"/>
          </p:cNvSpPr>
          <p:nvPr/>
        </p:nvSpPr>
        <p:spPr bwMode="auto">
          <a:xfrm rot="10800000">
            <a:off x="5006179" y="3427283"/>
            <a:ext cx="1371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arrow" w="lg" len="med"/>
          </a:ln>
        </p:spPr>
        <p:txBody>
          <a:bodyPr lIns="92075" tIns="46038" rIns="92075" bIns="46038" anchor="b"/>
          <a:lstStyle/>
          <a:p>
            <a:endParaRPr lang="en-US" dirty="0"/>
          </a:p>
        </p:txBody>
      </p:sp>
      <p:sp>
        <p:nvSpPr>
          <p:cNvPr id="60" name="Freeform 59"/>
          <p:cNvSpPr/>
          <p:nvPr/>
        </p:nvSpPr>
        <p:spPr>
          <a:xfrm>
            <a:off x="6400800" y="2224216"/>
            <a:ext cx="1623221" cy="1242089"/>
          </a:xfrm>
          <a:custGeom>
            <a:avLst/>
            <a:gdLst>
              <a:gd name="connsiteX0" fmla="*/ 2537138 w 2959994"/>
              <a:gd name="connsiteY0" fmla="*/ 0 h 987381"/>
              <a:gd name="connsiteX1" fmla="*/ 2537138 w 2959994"/>
              <a:gd name="connsiteY1" fmla="*/ 837127 h 987381"/>
              <a:gd name="connsiteX2" fmla="*/ 0 w 2959994"/>
              <a:gd name="connsiteY2" fmla="*/ 901521 h 987381"/>
              <a:gd name="connsiteX0" fmla="*/ 465992 w 2614804"/>
              <a:gd name="connsiteY0" fmla="*/ 0 h 1014927"/>
              <a:gd name="connsiteX1" fmla="*/ 2537138 w 2614804"/>
              <a:gd name="connsiteY1" fmla="*/ 860738 h 1014927"/>
              <a:gd name="connsiteX2" fmla="*/ 0 w 2614804"/>
              <a:gd name="connsiteY2" fmla="*/ 925132 h 1014927"/>
              <a:gd name="connsiteX0" fmla="*/ 2370241 w 2932178"/>
              <a:gd name="connsiteY0" fmla="*/ 0 h 926027"/>
              <a:gd name="connsiteX1" fmla="*/ 2537138 w 2932178"/>
              <a:gd name="connsiteY1" fmla="*/ 784538 h 926027"/>
              <a:gd name="connsiteX2" fmla="*/ 0 w 2932178"/>
              <a:gd name="connsiteY2" fmla="*/ 848932 h 926027"/>
              <a:gd name="connsiteX0" fmla="*/ 2302520 w 2920891"/>
              <a:gd name="connsiteY0" fmla="*/ 0 h 1014927"/>
              <a:gd name="connsiteX1" fmla="*/ 2537138 w 2920891"/>
              <a:gd name="connsiteY1" fmla="*/ 860738 h 1014927"/>
              <a:gd name="connsiteX2" fmla="*/ 0 w 2920891"/>
              <a:gd name="connsiteY2" fmla="*/ 925132 h 1014927"/>
              <a:gd name="connsiteX0" fmla="*/ 2302520 w 2920891"/>
              <a:gd name="connsiteY0" fmla="*/ 0 h 1014927"/>
              <a:gd name="connsiteX1" fmla="*/ 2537138 w 2920891"/>
              <a:gd name="connsiteY1" fmla="*/ 860738 h 1014927"/>
              <a:gd name="connsiteX2" fmla="*/ 0 w 2920891"/>
              <a:gd name="connsiteY2" fmla="*/ 925132 h 1014927"/>
              <a:gd name="connsiteX0" fmla="*/ 2302520 w 2920891"/>
              <a:gd name="connsiteY0" fmla="*/ 0 h 1003868"/>
              <a:gd name="connsiteX1" fmla="*/ 2537138 w 2920891"/>
              <a:gd name="connsiteY1" fmla="*/ 860738 h 1003868"/>
              <a:gd name="connsiteX2" fmla="*/ 0 w 2920891"/>
              <a:gd name="connsiteY2" fmla="*/ 858783 h 1003868"/>
              <a:gd name="connsiteX0" fmla="*/ 2302520 w 2920891"/>
              <a:gd name="connsiteY0" fmla="*/ 0 h 1003868"/>
              <a:gd name="connsiteX1" fmla="*/ 2537138 w 2920891"/>
              <a:gd name="connsiteY1" fmla="*/ 860738 h 1003868"/>
              <a:gd name="connsiteX2" fmla="*/ 0 w 2920891"/>
              <a:gd name="connsiteY2" fmla="*/ 858783 h 1003868"/>
              <a:gd name="connsiteX0" fmla="*/ 2302520 w 2686272"/>
              <a:gd name="connsiteY0" fmla="*/ 0 h 1001913"/>
              <a:gd name="connsiteX1" fmla="*/ 2302519 w 2686272"/>
              <a:gd name="connsiteY1" fmla="*/ 858783 h 1001913"/>
              <a:gd name="connsiteX2" fmla="*/ 0 w 2686272"/>
              <a:gd name="connsiteY2" fmla="*/ 858783 h 1001913"/>
              <a:gd name="connsiteX0" fmla="*/ 2302520 w 2686272"/>
              <a:gd name="connsiteY0" fmla="*/ 0 h 897004"/>
              <a:gd name="connsiteX1" fmla="*/ 2302519 w 2686272"/>
              <a:gd name="connsiteY1" fmla="*/ 858783 h 897004"/>
              <a:gd name="connsiteX2" fmla="*/ 0 w 2686272"/>
              <a:gd name="connsiteY2" fmla="*/ 858783 h 897004"/>
              <a:gd name="connsiteX0" fmla="*/ 2302520 w 2688388"/>
              <a:gd name="connsiteY0" fmla="*/ 0 h 897004"/>
              <a:gd name="connsiteX1" fmla="*/ 2302519 w 2688388"/>
              <a:gd name="connsiteY1" fmla="*/ 858783 h 897004"/>
              <a:gd name="connsiteX2" fmla="*/ 0 w 2688388"/>
              <a:gd name="connsiteY2" fmla="*/ 858783 h 897004"/>
              <a:gd name="connsiteX0" fmla="*/ 2302520 w 2688388"/>
              <a:gd name="connsiteY0" fmla="*/ 0 h 897004"/>
              <a:gd name="connsiteX1" fmla="*/ 2302519 w 2688388"/>
              <a:gd name="connsiteY1" fmla="*/ 858783 h 897004"/>
              <a:gd name="connsiteX2" fmla="*/ 0 w 2688388"/>
              <a:gd name="connsiteY2" fmla="*/ 858783 h 897004"/>
              <a:gd name="connsiteX0" fmla="*/ 2302520 w 2485224"/>
              <a:gd name="connsiteY0" fmla="*/ 0 h 897004"/>
              <a:gd name="connsiteX1" fmla="*/ 2099355 w 2485224"/>
              <a:gd name="connsiteY1" fmla="*/ 858783 h 897004"/>
              <a:gd name="connsiteX2" fmla="*/ 0 w 2485224"/>
              <a:gd name="connsiteY2" fmla="*/ 858783 h 89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5224" h="897004">
                <a:moveTo>
                  <a:pt x="2302520" y="0"/>
                </a:moveTo>
                <a:cubicBezTo>
                  <a:pt x="2279250" y="666143"/>
                  <a:pt x="2485224" y="820562"/>
                  <a:pt x="2099355" y="858783"/>
                </a:cubicBezTo>
                <a:cubicBezTo>
                  <a:pt x="1698672" y="897004"/>
                  <a:pt x="2386169" y="857799"/>
                  <a:pt x="0" y="858783"/>
                </a:cubicBezTo>
              </a:path>
            </a:pathLst>
          </a:custGeom>
          <a:ln w="38100">
            <a:solidFill>
              <a:schemeClr val="tx1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/>
          <p:nvPr/>
        </p:nvCxnSpPr>
        <p:spPr>
          <a:xfrm flipV="1">
            <a:off x="1320800" y="4336157"/>
            <a:ext cx="3461951" cy="7244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lg" len="lg"/>
            <a:tailEnd type="non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919754" y="3810000"/>
            <a:ext cx="5884945" cy="461665"/>
          </a:xfrm>
          <a:prstGeom prst="rect">
            <a:avLst/>
          </a:prstGeom>
          <a:solidFill>
            <a:srgbClr val="FFFF00">
              <a:alpha val="7098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Combined evidence strength?  </a:t>
            </a:r>
            <a:r>
              <a:rPr lang="en-US" sz="2400" b="1" dirty="0" smtClean="0">
                <a:solidFill>
                  <a:srgbClr val="00A700"/>
                </a:solidFill>
              </a:rPr>
              <a:t>Negative?</a:t>
            </a:r>
            <a:endParaRPr lang="en-US" sz="2400" b="1" dirty="0" smtClean="0"/>
          </a:p>
        </p:txBody>
      </p:sp>
      <p:sp>
        <p:nvSpPr>
          <p:cNvPr id="67" name="Freeform 35"/>
          <p:cNvSpPr>
            <a:spLocks/>
          </p:cNvSpPr>
          <p:nvPr/>
        </p:nvSpPr>
        <p:spPr bwMode="auto">
          <a:xfrm>
            <a:off x="1369880" y="2726308"/>
            <a:ext cx="1222957" cy="642162"/>
          </a:xfrm>
          <a:custGeom>
            <a:avLst/>
            <a:gdLst>
              <a:gd name="T0" fmla="*/ 0 w 576"/>
              <a:gd name="T1" fmla="*/ 0 h 1272"/>
              <a:gd name="T2" fmla="*/ 104 w 576"/>
              <a:gd name="T3" fmla="*/ 848 h 1272"/>
              <a:gd name="T4" fmla="*/ 448 w 576"/>
              <a:gd name="T5" fmla="*/ 976 h 1272"/>
              <a:gd name="T6" fmla="*/ 576 w 576"/>
              <a:gd name="T7" fmla="*/ 1272 h 1272"/>
              <a:gd name="T8" fmla="*/ 0 60000 65536"/>
              <a:gd name="T9" fmla="*/ 0 60000 65536"/>
              <a:gd name="T10" fmla="*/ 0 60000 65536"/>
              <a:gd name="T11" fmla="*/ 0 60000 65536"/>
              <a:gd name="T12" fmla="*/ 0 w 576"/>
              <a:gd name="T13" fmla="*/ 0 h 1272"/>
              <a:gd name="T14" fmla="*/ 576 w 576"/>
              <a:gd name="T15" fmla="*/ 1272 h 1272"/>
              <a:gd name="connsiteX0" fmla="*/ 0 w 10538"/>
              <a:gd name="connsiteY0" fmla="*/ 0 h 10000"/>
              <a:gd name="connsiteX1" fmla="*/ 1806 w 10538"/>
              <a:gd name="connsiteY1" fmla="*/ 6667 h 10000"/>
              <a:gd name="connsiteX2" fmla="*/ 9167 w 10538"/>
              <a:gd name="connsiteY2" fmla="*/ 4465 h 10000"/>
              <a:gd name="connsiteX3" fmla="*/ 10000 w 10538"/>
              <a:gd name="connsiteY3" fmla="*/ 10000 h 10000"/>
              <a:gd name="connsiteX0" fmla="*/ 0 w 10538"/>
              <a:gd name="connsiteY0" fmla="*/ 0 h 10000"/>
              <a:gd name="connsiteX1" fmla="*/ 9167 w 10538"/>
              <a:gd name="connsiteY1" fmla="*/ 4465 h 10000"/>
              <a:gd name="connsiteX2" fmla="*/ 10000 w 10538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10000"/>
              <a:gd name="connsiteX1" fmla="*/ 10579 w 11950"/>
              <a:gd name="connsiteY1" fmla="*/ 4465 h 10000"/>
              <a:gd name="connsiteX2" fmla="*/ 11412 w 11950"/>
              <a:gd name="connsiteY2" fmla="*/ 10000 h 10000"/>
              <a:gd name="connsiteX0" fmla="*/ 1412 w 11950"/>
              <a:gd name="connsiteY0" fmla="*/ 0 h 9811"/>
              <a:gd name="connsiteX1" fmla="*/ 10579 w 11950"/>
              <a:gd name="connsiteY1" fmla="*/ 4465 h 9811"/>
              <a:gd name="connsiteX2" fmla="*/ 11950 w 11950"/>
              <a:gd name="connsiteY2" fmla="*/ 9811 h 9811"/>
              <a:gd name="connsiteX0" fmla="*/ 1182 w 11147"/>
              <a:gd name="connsiteY0" fmla="*/ 0 h 10000"/>
              <a:gd name="connsiteX1" fmla="*/ 10000 w 11147"/>
              <a:gd name="connsiteY1" fmla="*/ 5769 h 10000"/>
              <a:gd name="connsiteX2" fmla="*/ 10000 w 11147"/>
              <a:gd name="connsiteY2" fmla="*/ 10000 h 10000"/>
              <a:gd name="connsiteX0" fmla="*/ 1182 w 10212"/>
              <a:gd name="connsiteY0" fmla="*/ 0 h 10000"/>
              <a:gd name="connsiteX1" fmla="*/ 10000 w 10212"/>
              <a:gd name="connsiteY1" fmla="*/ 5769 h 10000"/>
              <a:gd name="connsiteX2" fmla="*/ 10000 w 10212"/>
              <a:gd name="connsiteY2" fmla="*/ 10000 h 10000"/>
              <a:gd name="connsiteX0" fmla="*/ 1182 w 10212"/>
              <a:gd name="connsiteY0" fmla="*/ 0 h 10000"/>
              <a:gd name="connsiteX1" fmla="*/ 10000 w 10212"/>
              <a:gd name="connsiteY1" fmla="*/ 5769 h 10000"/>
              <a:gd name="connsiteX2" fmla="*/ 10000 w 10212"/>
              <a:gd name="connsiteY2" fmla="*/ 10000 h 10000"/>
              <a:gd name="connsiteX0" fmla="*/ 4151 w 4363"/>
              <a:gd name="connsiteY0" fmla="*/ 0 h 8077"/>
              <a:gd name="connsiteX1" fmla="*/ 4151 w 4363"/>
              <a:gd name="connsiteY1" fmla="*/ 3846 h 8077"/>
              <a:gd name="connsiteX2" fmla="*/ 4151 w 4363"/>
              <a:gd name="connsiteY2" fmla="*/ 8077 h 8077"/>
              <a:gd name="connsiteX0" fmla="*/ 11168 w 11654"/>
              <a:gd name="connsiteY0" fmla="*/ 0 h 10000"/>
              <a:gd name="connsiteX1" fmla="*/ 11168 w 11654"/>
              <a:gd name="connsiteY1" fmla="*/ 4762 h 10000"/>
              <a:gd name="connsiteX2" fmla="*/ 11168 w 11654"/>
              <a:gd name="connsiteY2" fmla="*/ 10000 h 10000"/>
              <a:gd name="connsiteX0" fmla="*/ 11168 w 11168"/>
              <a:gd name="connsiteY0" fmla="*/ 0 h 31250"/>
              <a:gd name="connsiteX1" fmla="*/ 10682 w 11168"/>
              <a:gd name="connsiteY1" fmla="*/ 26012 h 31250"/>
              <a:gd name="connsiteX2" fmla="*/ 10682 w 11168"/>
              <a:gd name="connsiteY2" fmla="*/ 31250 h 31250"/>
              <a:gd name="connsiteX0" fmla="*/ 486 w 486"/>
              <a:gd name="connsiteY0" fmla="*/ 0 h 31250"/>
              <a:gd name="connsiteX1" fmla="*/ 0 w 486"/>
              <a:gd name="connsiteY1" fmla="*/ 31250 h 31250"/>
              <a:gd name="connsiteX0" fmla="*/ 166515 w 166515"/>
              <a:gd name="connsiteY0" fmla="*/ 0 h 10000"/>
              <a:gd name="connsiteX1" fmla="*/ 156515 w 166515"/>
              <a:gd name="connsiteY1" fmla="*/ 10000 h 10000"/>
              <a:gd name="connsiteX0" fmla="*/ 166515 w 166515"/>
              <a:gd name="connsiteY0" fmla="*/ 0 h 3215"/>
              <a:gd name="connsiteX1" fmla="*/ 24965 w 166515"/>
              <a:gd name="connsiteY1" fmla="*/ 2800 h 3215"/>
              <a:gd name="connsiteX0" fmla="*/ 24259 w 24259"/>
              <a:gd name="connsiteY0" fmla="*/ 8420 h 17129"/>
              <a:gd name="connsiteX1" fmla="*/ 15758 w 24259"/>
              <a:gd name="connsiteY1" fmla="*/ 17129 h 17129"/>
              <a:gd name="connsiteX0" fmla="*/ 24741 w 24741"/>
              <a:gd name="connsiteY0" fmla="*/ 6933 h 15642"/>
              <a:gd name="connsiteX1" fmla="*/ 16240 w 24741"/>
              <a:gd name="connsiteY1" fmla="*/ 15642 h 15642"/>
              <a:gd name="connsiteX0" fmla="*/ 36591 w 36591"/>
              <a:gd name="connsiteY0" fmla="*/ 6933 h 17418"/>
              <a:gd name="connsiteX1" fmla="*/ 0 w 36591"/>
              <a:gd name="connsiteY1" fmla="*/ 17418 h 17418"/>
              <a:gd name="connsiteX0" fmla="*/ 36591 w 36591"/>
              <a:gd name="connsiteY0" fmla="*/ 6933 h 17418"/>
              <a:gd name="connsiteX1" fmla="*/ 0 w 36591"/>
              <a:gd name="connsiteY1" fmla="*/ 17418 h 17418"/>
              <a:gd name="connsiteX0" fmla="*/ 36591 w 36591"/>
              <a:gd name="connsiteY0" fmla="*/ 6933 h 17418"/>
              <a:gd name="connsiteX1" fmla="*/ 0 w 36591"/>
              <a:gd name="connsiteY1" fmla="*/ 17418 h 17418"/>
              <a:gd name="connsiteX0" fmla="*/ 36591 w 36591"/>
              <a:gd name="connsiteY0" fmla="*/ 6933 h 17418"/>
              <a:gd name="connsiteX1" fmla="*/ 0 w 36591"/>
              <a:gd name="connsiteY1" fmla="*/ 17418 h 17418"/>
              <a:gd name="connsiteX0" fmla="*/ 31363 w 31363"/>
              <a:gd name="connsiteY0" fmla="*/ 6933 h 17418"/>
              <a:gd name="connsiteX1" fmla="*/ 0 w 31363"/>
              <a:gd name="connsiteY1" fmla="*/ 17418 h 17418"/>
              <a:gd name="connsiteX0" fmla="*/ 31363 w 31363"/>
              <a:gd name="connsiteY0" fmla="*/ 3509 h 13994"/>
              <a:gd name="connsiteX1" fmla="*/ 0 w 31363"/>
              <a:gd name="connsiteY1" fmla="*/ 13994 h 13994"/>
              <a:gd name="connsiteX0" fmla="*/ 31363 w 31363"/>
              <a:gd name="connsiteY0" fmla="*/ 3509 h 13994"/>
              <a:gd name="connsiteX1" fmla="*/ 0 w 31363"/>
              <a:gd name="connsiteY1" fmla="*/ 13994 h 13994"/>
              <a:gd name="connsiteX0" fmla="*/ 31698 w 31698"/>
              <a:gd name="connsiteY0" fmla="*/ 0 h 10485"/>
              <a:gd name="connsiteX1" fmla="*/ 335 w 31698"/>
              <a:gd name="connsiteY1" fmla="*/ 10485 h 10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698" h="10485">
                <a:moveTo>
                  <a:pt x="31698" y="0"/>
                </a:moveTo>
                <a:cubicBezTo>
                  <a:pt x="9571" y="1026"/>
                  <a:pt x="0" y="608"/>
                  <a:pt x="335" y="10485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sysDash"/>
            <a:round/>
            <a:headEnd/>
            <a:tailEnd type="stealth" w="lg" len="lg"/>
          </a:ln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68" name="Text Box 37"/>
          <p:cNvSpPr txBox="1">
            <a:spLocks noChangeArrowheads="1"/>
          </p:cNvSpPr>
          <p:nvPr/>
        </p:nvSpPr>
        <p:spPr bwMode="auto">
          <a:xfrm>
            <a:off x="2590790" y="2514600"/>
            <a:ext cx="1430367" cy="43152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Post-DNA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960199" y="3048000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D5</a:t>
            </a:r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 rot="10800000">
            <a:off x="3634580" y="3432721"/>
            <a:ext cx="1371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arrow" w="lg" len="med"/>
          </a:ln>
        </p:spPr>
        <p:txBody>
          <a:bodyPr lIns="92075" tIns="46038" rIns="92075" bIns="46038" anchor="b"/>
          <a:lstStyle/>
          <a:p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587053" y="3043535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D13</a:t>
            </a:r>
          </a:p>
        </p:txBody>
      </p:sp>
      <p:sp>
        <p:nvSpPr>
          <p:cNvPr id="56" name="Line 26"/>
          <p:cNvSpPr>
            <a:spLocks noChangeShapeType="1"/>
          </p:cNvSpPr>
          <p:nvPr/>
        </p:nvSpPr>
        <p:spPr bwMode="auto">
          <a:xfrm rot="10800000">
            <a:off x="2339179" y="3428256"/>
            <a:ext cx="1371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arrow" w="lg" len="med"/>
          </a:ln>
        </p:spPr>
        <p:txBody>
          <a:bodyPr lIns="92075" tIns="46038" rIns="92075" bIns="46038" anchor="b"/>
          <a:lstStyle/>
          <a:p>
            <a:endParaRPr lang="en-US" dirty="0"/>
          </a:p>
        </p:txBody>
      </p:sp>
      <p:sp>
        <p:nvSpPr>
          <p:cNvPr id="59" name="Line 26"/>
          <p:cNvSpPr>
            <a:spLocks noChangeShapeType="1"/>
          </p:cNvSpPr>
          <p:nvPr/>
        </p:nvSpPr>
        <p:spPr bwMode="auto">
          <a:xfrm rot="10800000">
            <a:off x="1371600" y="3429000"/>
            <a:ext cx="193515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arrow" w="lg" len="med"/>
          </a:ln>
        </p:spPr>
        <p:txBody>
          <a:bodyPr lIns="92075" tIns="46038" rIns="92075" bIns="46038" anchor="b"/>
          <a:lstStyle/>
          <a:p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888134" y="304800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…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3499041" y="5239063"/>
            <a:ext cx="2958794" cy="966578"/>
            <a:chOff x="3499041" y="5239063"/>
            <a:chExt cx="2958794" cy="966578"/>
          </a:xfrm>
        </p:grpSpPr>
        <p:sp>
          <p:nvSpPr>
            <p:cNvPr id="61" name="TextBox 60"/>
            <p:cNvSpPr txBox="1"/>
            <p:nvPr/>
          </p:nvSpPr>
          <p:spPr>
            <a:xfrm>
              <a:off x="4662151" y="5743976"/>
              <a:ext cx="1795684" cy="461665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B050"/>
                  </a:solidFill>
                </a:rPr>
                <a:t>(real killer?)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sp>
          <p:nvSpPr>
            <p:cNvPr id="62" name="Freeform 61"/>
            <p:cNvSpPr/>
            <p:nvPr/>
          </p:nvSpPr>
          <p:spPr>
            <a:xfrm>
              <a:off x="3499041" y="5239063"/>
              <a:ext cx="1284571" cy="702004"/>
            </a:xfrm>
            <a:custGeom>
              <a:avLst/>
              <a:gdLst>
                <a:gd name="connsiteX0" fmla="*/ 762000 w 1489656"/>
                <a:gd name="connsiteY0" fmla="*/ 270456 h 450761"/>
                <a:gd name="connsiteX1" fmla="*/ 1367307 w 1489656"/>
                <a:gd name="connsiteY1" fmla="*/ 64394 h 450761"/>
                <a:gd name="connsiteX2" fmla="*/ 27904 w 1489656"/>
                <a:gd name="connsiteY2" fmla="*/ 64394 h 450761"/>
                <a:gd name="connsiteX3" fmla="*/ 1199882 w 1489656"/>
                <a:gd name="connsiteY3" fmla="*/ 450761 h 450761"/>
                <a:gd name="connsiteX0" fmla="*/ 762000 w 1489656"/>
                <a:gd name="connsiteY0" fmla="*/ 270457 h 450762"/>
                <a:gd name="connsiteX1" fmla="*/ 1367307 w 1489656"/>
                <a:gd name="connsiteY1" fmla="*/ 64395 h 450762"/>
                <a:gd name="connsiteX2" fmla="*/ 27904 w 1489656"/>
                <a:gd name="connsiteY2" fmla="*/ 64395 h 450762"/>
                <a:gd name="connsiteX3" fmla="*/ 1199882 w 1489656"/>
                <a:gd name="connsiteY3" fmla="*/ 450762 h 450762"/>
                <a:gd name="connsiteX0" fmla="*/ 753256 w 1480912"/>
                <a:gd name="connsiteY0" fmla="*/ 270456 h 450761"/>
                <a:gd name="connsiteX1" fmla="*/ 1358563 w 1480912"/>
                <a:gd name="connsiteY1" fmla="*/ 64394 h 450761"/>
                <a:gd name="connsiteX2" fmla="*/ 19160 w 1480912"/>
                <a:gd name="connsiteY2" fmla="*/ 64394 h 450761"/>
                <a:gd name="connsiteX3" fmla="*/ 1243604 w 1480912"/>
                <a:gd name="connsiteY3" fmla="*/ 450761 h 450761"/>
                <a:gd name="connsiteX0" fmla="*/ 753256 w 1480912"/>
                <a:gd name="connsiteY0" fmla="*/ 270456 h 454667"/>
                <a:gd name="connsiteX1" fmla="*/ 1358563 w 1480912"/>
                <a:gd name="connsiteY1" fmla="*/ 64394 h 454667"/>
                <a:gd name="connsiteX2" fmla="*/ 19160 w 1480912"/>
                <a:gd name="connsiteY2" fmla="*/ 64394 h 454667"/>
                <a:gd name="connsiteX3" fmla="*/ 1243604 w 1480912"/>
                <a:gd name="connsiteY3" fmla="*/ 450761 h 454667"/>
                <a:gd name="connsiteX0" fmla="*/ 682053 w 1397842"/>
                <a:gd name="connsiteY0" fmla="*/ 270456 h 454667"/>
                <a:gd name="connsiteX1" fmla="*/ 1287360 w 1397842"/>
                <a:gd name="connsiteY1" fmla="*/ 64394 h 454667"/>
                <a:gd name="connsiteX2" fmla="*/ 19160 w 1397842"/>
                <a:gd name="connsiteY2" fmla="*/ 64394 h 454667"/>
                <a:gd name="connsiteX3" fmla="*/ 1172401 w 1397842"/>
                <a:gd name="connsiteY3" fmla="*/ 450761 h 454667"/>
                <a:gd name="connsiteX0" fmla="*/ 682053 w 1397842"/>
                <a:gd name="connsiteY0" fmla="*/ 465328 h 649539"/>
                <a:gd name="connsiteX1" fmla="*/ 1287360 w 1397842"/>
                <a:gd name="connsiteY1" fmla="*/ 259266 h 649539"/>
                <a:gd name="connsiteX2" fmla="*/ 19160 w 1397842"/>
                <a:gd name="connsiteY2" fmla="*/ 259266 h 649539"/>
                <a:gd name="connsiteX3" fmla="*/ 1172401 w 1397842"/>
                <a:gd name="connsiteY3" fmla="*/ 645633 h 649539"/>
                <a:gd name="connsiteX0" fmla="*/ 670811 w 1386600"/>
                <a:gd name="connsiteY0" fmla="*/ 465328 h 649539"/>
                <a:gd name="connsiteX1" fmla="*/ 1276118 w 1386600"/>
                <a:gd name="connsiteY1" fmla="*/ 259266 h 649539"/>
                <a:gd name="connsiteX2" fmla="*/ 7918 w 1386600"/>
                <a:gd name="connsiteY2" fmla="*/ 259266 h 649539"/>
                <a:gd name="connsiteX3" fmla="*/ 1161159 w 1386600"/>
                <a:gd name="connsiteY3" fmla="*/ 645633 h 649539"/>
                <a:gd name="connsiteX0" fmla="*/ 670811 w 1386600"/>
                <a:gd name="connsiteY0" fmla="*/ 465328 h 649539"/>
                <a:gd name="connsiteX1" fmla="*/ 1276118 w 1386600"/>
                <a:gd name="connsiteY1" fmla="*/ 259266 h 649539"/>
                <a:gd name="connsiteX2" fmla="*/ 7918 w 1386600"/>
                <a:gd name="connsiteY2" fmla="*/ 259266 h 649539"/>
                <a:gd name="connsiteX3" fmla="*/ 1161159 w 1386600"/>
                <a:gd name="connsiteY3" fmla="*/ 645633 h 649539"/>
                <a:gd name="connsiteX0" fmla="*/ 670811 w 1293053"/>
                <a:gd name="connsiteY0" fmla="*/ 465328 h 649539"/>
                <a:gd name="connsiteX1" fmla="*/ 1276118 w 1293053"/>
                <a:gd name="connsiteY1" fmla="*/ 259266 h 649539"/>
                <a:gd name="connsiteX2" fmla="*/ 7918 w 1293053"/>
                <a:gd name="connsiteY2" fmla="*/ 259266 h 649539"/>
                <a:gd name="connsiteX3" fmla="*/ 1161159 w 1293053"/>
                <a:gd name="connsiteY3" fmla="*/ 645633 h 649539"/>
                <a:gd name="connsiteX0" fmla="*/ 670811 w 1281669"/>
                <a:gd name="connsiteY0" fmla="*/ 465328 h 649539"/>
                <a:gd name="connsiteX1" fmla="*/ 1276118 w 1281669"/>
                <a:gd name="connsiteY1" fmla="*/ 259266 h 649539"/>
                <a:gd name="connsiteX2" fmla="*/ 7918 w 1281669"/>
                <a:gd name="connsiteY2" fmla="*/ 259266 h 649539"/>
                <a:gd name="connsiteX3" fmla="*/ 1161159 w 1281669"/>
                <a:gd name="connsiteY3" fmla="*/ 645633 h 649539"/>
                <a:gd name="connsiteX0" fmla="*/ 670811 w 1281669"/>
                <a:gd name="connsiteY0" fmla="*/ 465328 h 649539"/>
                <a:gd name="connsiteX1" fmla="*/ 1276118 w 1281669"/>
                <a:gd name="connsiteY1" fmla="*/ 259266 h 649539"/>
                <a:gd name="connsiteX2" fmla="*/ 7918 w 1281669"/>
                <a:gd name="connsiteY2" fmla="*/ 259266 h 649539"/>
                <a:gd name="connsiteX3" fmla="*/ 1161159 w 1281669"/>
                <a:gd name="connsiteY3" fmla="*/ 645633 h 649539"/>
                <a:gd name="connsiteX0" fmla="*/ 673713 w 1284571"/>
                <a:gd name="connsiteY0" fmla="*/ 517793 h 702004"/>
                <a:gd name="connsiteX1" fmla="*/ 1279020 w 1284571"/>
                <a:gd name="connsiteY1" fmla="*/ 311731 h 702004"/>
                <a:gd name="connsiteX2" fmla="*/ 10820 w 1284571"/>
                <a:gd name="connsiteY2" fmla="*/ 311731 h 702004"/>
                <a:gd name="connsiteX3" fmla="*/ 1164061 w 1284571"/>
                <a:gd name="connsiteY3" fmla="*/ 698098 h 702004"/>
                <a:gd name="connsiteX0" fmla="*/ 673713 w 1284571"/>
                <a:gd name="connsiteY0" fmla="*/ 517793 h 702004"/>
                <a:gd name="connsiteX1" fmla="*/ 1279020 w 1284571"/>
                <a:gd name="connsiteY1" fmla="*/ 311731 h 702004"/>
                <a:gd name="connsiteX2" fmla="*/ 10820 w 1284571"/>
                <a:gd name="connsiteY2" fmla="*/ 311731 h 702004"/>
                <a:gd name="connsiteX3" fmla="*/ 1164061 w 1284571"/>
                <a:gd name="connsiteY3" fmla="*/ 698098 h 702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4571" h="702004">
                  <a:moveTo>
                    <a:pt x="673713" y="517793"/>
                  </a:moveTo>
                  <a:cubicBezTo>
                    <a:pt x="1093754" y="544360"/>
                    <a:pt x="1284571" y="529705"/>
                    <a:pt x="1279020" y="311731"/>
                  </a:cubicBezTo>
                  <a:cubicBezTo>
                    <a:pt x="1269723" y="82514"/>
                    <a:pt x="0" y="0"/>
                    <a:pt x="10820" y="311731"/>
                  </a:cubicBezTo>
                  <a:cubicBezTo>
                    <a:pt x="2902" y="574745"/>
                    <a:pt x="387985" y="702004"/>
                    <a:pt x="1164061" y="698098"/>
                  </a:cubicBezTo>
                </a:path>
              </a:pathLst>
            </a:cu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Freeform 71"/>
          <p:cNvSpPr/>
          <p:nvPr/>
        </p:nvSpPr>
        <p:spPr>
          <a:xfrm>
            <a:off x="4790440" y="2194560"/>
            <a:ext cx="15240" cy="2854960"/>
          </a:xfrm>
          <a:custGeom>
            <a:avLst/>
            <a:gdLst>
              <a:gd name="connsiteX0" fmla="*/ 0 w 16933"/>
              <a:gd name="connsiteY0" fmla="*/ 0 h 3330787"/>
              <a:gd name="connsiteX1" fmla="*/ 15240 w 16933"/>
              <a:gd name="connsiteY1" fmla="*/ 2854960 h 3330787"/>
              <a:gd name="connsiteX2" fmla="*/ 10160 w 16933"/>
              <a:gd name="connsiteY2" fmla="*/ 2854960 h 3330787"/>
              <a:gd name="connsiteX0" fmla="*/ 0 w 16933"/>
              <a:gd name="connsiteY0" fmla="*/ 0 h 3273213"/>
              <a:gd name="connsiteX1" fmla="*/ 15240 w 16933"/>
              <a:gd name="connsiteY1" fmla="*/ 2854960 h 3273213"/>
              <a:gd name="connsiteX2" fmla="*/ 10160 w 16933"/>
              <a:gd name="connsiteY2" fmla="*/ 2509520 h 3273213"/>
              <a:gd name="connsiteX0" fmla="*/ 0 w 15240"/>
              <a:gd name="connsiteY0" fmla="*/ 0 h 2854960"/>
              <a:gd name="connsiteX1" fmla="*/ 15240 w 15240"/>
              <a:gd name="connsiteY1" fmla="*/ 2854960 h 285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240" h="2854960">
                <a:moveTo>
                  <a:pt x="0" y="0"/>
                </a:moveTo>
                <a:cubicBezTo>
                  <a:pt x="5080" y="951653"/>
                  <a:pt x="13547" y="2436707"/>
                  <a:pt x="15240" y="2854960"/>
                </a:cubicBezTo>
              </a:path>
            </a:pathLst>
          </a:custGeom>
          <a:ln w="25400">
            <a:solidFill>
              <a:srgbClr val="FF0000"/>
            </a:solidFill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6" grpId="0" animBg="1"/>
      <p:bldP spid="48" grpId="0" animBg="1"/>
      <p:bldP spid="55" grpId="0"/>
      <p:bldP spid="57" grpId="0"/>
      <p:bldP spid="58" grpId="0" animBg="1"/>
      <p:bldP spid="60" grpId="0" animBg="1"/>
      <p:bldP spid="65" grpId="0" animBg="1"/>
      <p:bldP spid="67" grpId="0" animBg="1"/>
      <p:bldP spid="68" grpId="0" animBg="1"/>
      <p:bldP spid="51" grpId="0"/>
      <p:bldP spid="53" grpId="0" animBg="1"/>
      <p:bldP spid="54" grpId="0"/>
      <p:bldP spid="56" grpId="0" animBg="1"/>
      <p:bldP spid="59" grpId="0" animBg="1"/>
      <p:bldP spid="7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don’t recall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3/6/2020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589" t="17889"/>
          <a:stretch>
            <a:fillRect/>
          </a:stretch>
        </p:blipFill>
        <p:spPr bwMode="auto">
          <a:xfrm>
            <a:off x="5573712" y="1273629"/>
            <a:ext cx="3570288" cy="200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32485" y="1260388"/>
            <a:ext cx="87115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Many a man has dated his ruin from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some murder or other that perhaps he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thought little of at the time.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Thomas De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Quincey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(Murder Considered as one of the Fine Arts, II)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7.6|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96407</TotalTime>
  <Words>1026</Words>
  <Application>Microsoft Office PowerPoint</Application>
  <PresentationFormat>On-screen Show (4:3)</PresentationFormat>
  <Paragraphs>206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Finding the holy grail - a simple way to calculate all mixtures  Or  how to frame any suspect: cherry-picking data </vt:lpstr>
      <vt:lpstr>Outline</vt:lpstr>
      <vt:lpstr>Slide 3</vt:lpstr>
      <vt:lpstr>Close-up of strongest evidence that N’s DNA not in fingernail mixture –  wrongly ignored by prosecution’s analysis.</vt:lpstr>
      <vt:lpstr>Another locus with similar story</vt:lpstr>
      <vt:lpstr>Evidence changes your opinion</vt:lpstr>
      <vt:lpstr>Pieces of the fingernail DNA evidence</vt:lpstr>
      <vt:lpstr>Fingernail DNA evidence; suspect=Brenner</vt:lpstr>
      <vt:lpstr>I don’t recall 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Charles Brenner</cp:lastModifiedBy>
  <cp:revision>1697</cp:revision>
  <dcterms:created xsi:type="dcterms:W3CDTF">2011-02-18T03:58:41Z</dcterms:created>
  <dcterms:modified xsi:type="dcterms:W3CDTF">2020-03-07T06:11:05Z</dcterms:modified>
</cp:coreProperties>
</file>